
<file path=[Content_Types].xml><?xml version="1.0" encoding="utf-8"?>
<Types xmlns="http://schemas.openxmlformats.org/package/2006/content-types">
  <Default Extension="xml" ContentType="application/xml"/>
  <Default Extension="jpeg" ContentType="image/jpeg"/>
  <Default Extension="mpg" ContentType="video/unknown"/>
  <Default Extension="emf" ContentType="image/x-emf"/>
  <Default Extension="jpg" ContentType="image/jpeg"/>
  <Default Extension="rels" ContentType="application/vnd.openxmlformats-package.relationships+xml"/>
  <Default Extension="wdp" ContentType="image/vnd.ms-photo"/>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7" r:id="rId2"/>
    <p:sldId id="295" r:id="rId3"/>
    <p:sldId id="345" r:id="rId4"/>
    <p:sldId id="299" r:id="rId5"/>
    <p:sldId id="399" r:id="rId6"/>
    <p:sldId id="398" r:id="rId7"/>
    <p:sldId id="301" r:id="rId8"/>
    <p:sldId id="318" r:id="rId9"/>
    <p:sldId id="319" r:id="rId10"/>
    <p:sldId id="320" r:id="rId11"/>
    <p:sldId id="321" r:id="rId12"/>
    <p:sldId id="322" r:id="rId13"/>
    <p:sldId id="323" r:id="rId14"/>
    <p:sldId id="324" r:id="rId15"/>
    <p:sldId id="326" r:id="rId16"/>
    <p:sldId id="328" r:id="rId17"/>
    <p:sldId id="370" r:id="rId18"/>
    <p:sldId id="316" r:id="rId19"/>
    <p:sldId id="315" r:id="rId20"/>
    <p:sldId id="394" r:id="rId21"/>
    <p:sldId id="395" r:id="rId22"/>
    <p:sldId id="396" r:id="rId23"/>
    <p:sldId id="346" r:id="rId24"/>
    <p:sldId id="347" r:id="rId25"/>
    <p:sldId id="383" r:id="rId26"/>
    <p:sldId id="348" r:id="rId27"/>
    <p:sldId id="384" r:id="rId28"/>
    <p:sldId id="372" r:id="rId29"/>
    <p:sldId id="350" r:id="rId30"/>
    <p:sldId id="352" r:id="rId31"/>
    <p:sldId id="373" r:id="rId32"/>
    <p:sldId id="374" r:id="rId33"/>
    <p:sldId id="385" r:id="rId34"/>
    <p:sldId id="375" r:id="rId35"/>
    <p:sldId id="376" r:id="rId36"/>
    <p:sldId id="354" r:id="rId37"/>
    <p:sldId id="386" r:id="rId38"/>
    <p:sldId id="387" r:id="rId39"/>
    <p:sldId id="377" r:id="rId40"/>
    <p:sldId id="355" r:id="rId41"/>
    <p:sldId id="378" r:id="rId42"/>
    <p:sldId id="388" r:id="rId43"/>
    <p:sldId id="379" r:id="rId44"/>
    <p:sldId id="380" r:id="rId45"/>
    <p:sldId id="381" r:id="rId46"/>
    <p:sldId id="382" r:id="rId47"/>
    <p:sldId id="359" r:id="rId48"/>
    <p:sldId id="360" r:id="rId49"/>
    <p:sldId id="361" r:id="rId50"/>
    <p:sldId id="362" r:id="rId51"/>
    <p:sldId id="363" r:id="rId52"/>
    <p:sldId id="390" r:id="rId53"/>
    <p:sldId id="364" r:id="rId54"/>
    <p:sldId id="365" r:id="rId55"/>
    <p:sldId id="366" r:id="rId56"/>
    <p:sldId id="367" r:id="rId57"/>
    <p:sldId id="368" r:id="rId58"/>
    <p:sldId id="369" r:id="rId59"/>
    <p:sldId id="391" r:id="rId60"/>
    <p:sldId id="392" r:id="rId61"/>
    <p:sldId id="271" r:id="rId6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9" autoAdjust="0"/>
    <p:restoredTop sz="90588" autoAdjust="0"/>
  </p:normalViewPr>
  <p:slideViewPr>
    <p:cSldViewPr snapToGrid="0" snapToObjects="1">
      <p:cViewPr>
        <p:scale>
          <a:sx n="103" d="100"/>
          <a:sy n="103" d="100"/>
        </p:scale>
        <p:origin x="-68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F7EB2-2822-7D42-B4E7-FE11A042865B}" type="doc">
      <dgm:prSet loTypeId="urn:microsoft.com/office/officeart/2005/8/layout/cycle3" loCatId="" qsTypeId="urn:microsoft.com/office/officeart/2009/2/quickstyle/3D8" qsCatId="3D" csTypeId="urn:microsoft.com/office/officeart/2005/8/colors/accent2_2" csCatId="accent2" phldr="1"/>
      <dgm:spPr/>
      <dgm:t>
        <a:bodyPr/>
        <a:lstStyle/>
        <a:p>
          <a:endParaRPr lang="fr-FR"/>
        </a:p>
      </dgm:t>
    </dgm:pt>
    <dgm:pt modelId="{6D43DB73-ADDA-3E41-8623-5F211E1684F6}">
      <dgm:prSet phldrT="[Texte]"/>
      <dgm:spPr/>
      <dgm:t>
        <a:bodyPr/>
        <a:lstStyle/>
        <a:p>
          <a:r>
            <a:rPr lang="fr-FR" dirty="0" smtClean="0"/>
            <a:t>Clinique</a:t>
          </a:r>
          <a:endParaRPr lang="fr-FR" dirty="0"/>
        </a:p>
      </dgm:t>
    </dgm:pt>
    <dgm:pt modelId="{A1AFEB04-F48C-4247-A8E6-8AE8ADABF3D1}" type="parTrans" cxnId="{89986EE6-6A24-AF49-B432-F4394B20F569}">
      <dgm:prSet/>
      <dgm:spPr/>
      <dgm:t>
        <a:bodyPr/>
        <a:lstStyle/>
        <a:p>
          <a:endParaRPr lang="fr-FR"/>
        </a:p>
      </dgm:t>
    </dgm:pt>
    <dgm:pt modelId="{78DFB11B-69FA-1942-8342-1226CDFF8AE5}" type="sibTrans" cxnId="{89986EE6-6A24-AF49-B432-F4394B20F569}">
      <dgm:prSet/>
      <dgm:spPr/>
      <dgm:t>
        <a:bodyPr/>
        <a:lstStyle/>
        <a:p>
          <a:endParaRPr lang="fr-FR"/>
        </a:p>
      </dgm:t>
    </dgm:pt>
    <dgm:pt modelId="{D5C4B48F-5F04-CB42-AA0F-589480B864C1}">
      <dgm:prSet phldrT="[Texte]"/>
      <dgm:spPr/>
      <dgm:t>
        <a:bodyPr/>
        <a:lstStyle/>
        <a:p>
          <a:r>
            <a:rPr lang="fr-FR" dirty="0" smtClean="0"/>
            <a:t>Industrielle</a:t>
          </a:r>
          <a:endParaRPr lang="fr-FR" dirty="0"/>
        </a:p>
      </dgm:t>
    </dgm:pt>
    <dgm:pt modelId="{D0BEA713-8776-A84A-90C7-52038EDD2258}" type="parTrans" cxnId="{DA75A438-7F20-2645-B636-80B66F788496}">
      <dgm:prSet/>
      <dgm:spPr/>
      <dgm:t>
        <a:bodyPr/>
        <a:lstStyle/>
        <a:p>
          <a:endParaRPr lang="fr-FR"/>
        </a:p>
      </dgm:t>
    </dgm:pt>
    <dgm:pt modelId="{92B85F70-587C-6C4D-A4B0-F8C6C3DE014F}" type="sibTrans" cxnId="{DA75A438-7F20-2645-B636-80B66F788496}">
      <dgm:prSet/>
      <dgm:spPr/>
      <dgm:t>
        <a:bodyPr/>
        <a:lstStyle/>
        <a:p>
          <a:endParaRPr lang="fr-FR"/>
        </a:p>
      </dgm:t>
    </dgm:pt>
    <dgm:pt modelId="{6F1305BB-986C-FD44-9A88-F1C3CDB6B9C3}">
      <dgm:prSet phldrT="[Texte]"/>
      <dgm:spPr/>
      <dgm:t>
        <a:bodyPr/>
        <a:lstStyle/>
        <a:p>
          <a:r>
            <a:rPr lang="fr-FR" dirty="0" smtClean="0"/>
            <a:t>Académique</a:t>
          </a:r>
          <a:endParaRPr lang="fr-FR" dirty="0"/>
        </a:p>
      </dgm:t>
    </dgm:pt>
    <dgm:pt modelId="{6E5BA61D-FBB6-A643-8B40-B5B6861EBF8C}" type="parTrans" cxnId="{4485213A-E7EA-604C-B3E6-D2FDDE055E71}">
      <dgm:prSet/>
      <dgm:spPr/>
      <dgm:t>
        <a:bodyPr/>
        <a:lstStyle/>
        <a:p>
          <a:endParaRPr lang="fr-FR"/>
        </a:p>
      </dgm:t>
    </dgm:pt>
    <dgm:pt modelId="{7BDDFB71-E083-5242-BCE1-89BE5EA49926}" type="sibTrans" cxnId="{4485213A-E7EA-604C-B3E6-D2FDDE055E71}">
      <dgm:prSet/>
      <dgm:spPr/>
      <dgm:t>
        <a:bodyPr/>
        <a:lstStyle/>
        <a:p>
          <a:endParaRPr lang="fr-FR"/>
        </a:p>
      </dgm:t>
    </dgm:pt>
    <dgm:pt modelId="{77759976-FA5F-184E-BC11-AA78CF7368D9}" type="pres">
      <dgm:prSet presAssocID="{159F7EB2-2822-7D42-B4E7-FE11A042865B}" presName="Name0" presStyleCnt="0">
        <dgm:presLayoutVars>
          <dgm:dir/>
          <dgm:resizeHandles val="exact"/>
        </dgm:presLayoutVars>
      </dgm:prSet>
      <dgm:spPr/>
      <dgm:t>
        <a:bodyPr/>
        <a:lstStyle/>
        <a:p>
          <a:endParaRPr lang="fr-FR"/>
        </a:p>
      </dgm:t>
    </dgm:pt>
    <dgm:pt modelId="{9EE7919F-2F42-964E-9E2E-2C13BC67C720}" type="pres">
      <dgm:prSet presAssocID="{159F7EB2-2822-7D42-B4E7-FE11A042865B}" presName="cycle" presStyleCnt="0"/>
      <dgm:spPr/>
    </dgm:pt>
    <dgm:pt modelId="{303460DB-6380-5F46-94B2-C69B5C99C572}" type="pres">
      <dgm:prSet presAssocID="{6D43DB73-ADDA-3E41-8623-5F211E1684F6}" presName="nodeFirstNode" presStyleLbl="node1" presStyleIdx="0" presStyleCnt="3">
        <dgm:presLayoutVars>
          <dgm:bulletEnabled val="1"/>
        </dgm:presLayoutVars>
      </dgm:prSet>
      <dgm:spPr/>
      <dgm:t>
        <a:bodyPr/>
        <a:lstStyle/>
        <a:p>
          <a:endParaRPr lang="fr-FR"/>
        </a:p>
      </dgm:t>
    </dgm:pt>
    <dgm:pt modelId="{CE578142-7D9F-D545-AF71-1D3C420028A0}" type="pres">
      <dgm:prSet presAssocID="{78DFB11B-69FA-1942-8342-1226CDFF8AE5}" presName="sibTransFirstNode" presStyleLbl="bgShp" presStyleIdx="0" presStyleCnt="1"/>
      <dgm:spPr/>
      <dgm:t>
        <a:bodyPr/>
        <a:lstStyle/>
        <a:p>
          <a:endParaRPr lang="fr-FR"/>
        </a:p>
      </dgm:t>
    </dgm:pt>
    <dgm:pt modelId="{7FAEBE8C-1B4C-3E4F-92A7-587CF488FF40}" type="pres">
      <dgm:prSet presAssocID="{D5C4B48F-5F04-CB42-AA0F-589480B864C1}" presName="nodeFollowingNodes" presStyleLbl="node1" presStyleIdx="1" presStyleCnt="3">
        <dgm:presLayoutVars>
          <dgm:bulletEnabled val="1"/>
        </dgm:presLayoutVars>
      </dgm:prSet>
      <dgm:spPr/>
      <dgm:t>
        <a:bodyPr/>
        <a:lstStyle/>
        <a:p>
          <a:endParaRPr lang="fr-FR"/>
        </a:p>
      </dgm:t>
    </dgm:pt>
    <dgm:pt modelId="{C25A0070-97A1-1448-976D-D5F4466D6AA4}" type="pres">
      <dgm:prSet presAssocID="{6F1305BB-986C-FD44-9A88-F1C3CDB6B9C3}" presName="nodeFollowingNodes" presStyleLbl="node1" presStyleIdx="2" presStyleCnt="3">
        <dgm:presLayoutVars>
          <dgm:bulletEnabled val="1"/>
        </dgm:presLayoutVars>
      </dgm:prSet>
      <dgm:spPr/>
      <dgm:t>
        <a:bodyPr/>
        <a:lstStyle/>
        <a:p>
          <a:endParaRPr lang="fr-FR"/>
        </a:p>
      </dgm:t>
    </dgm:pt>
  </dgm:ptLst>
  <dgm:cxnLst>
    <dgm:cxn modelId="{9DD9D0A2-6186-8040-A984-952AED22C3C0}" type="presOf" srcId="{6F1305BB-986C-FD44-9A88-F1C3CDB6B9C3}" destId="{C25A0070-97A1-1448-976D-D5F4466D6AA4}" srcOrd="0" destOrd="0" presId="urn:microsoft.com/office/officeart/2005/8/layout/cycle3"/>
    <dgm:cxn modelId="{1619242E-5E04-BB41-809E-2D573EB9FA3B}" type="presOf" srcId="{159F7EB2-2822-7D42-B4E7-FE11A042865B}" destId="{77759976-FA5F-184E-BC11-AA78CF7368D9}" srcOrd="0" destOrd="0" presId="urn:microsoft.com/office/officeart/2005/8/layout/cycle3"/>
    <dgm:cxn modelId="{89986EE6-6A24-AF49-B432-F4394B20F569}" srcId="{159F7EB2-2822-7D42-B4E7-FE11A042865B}" destId="{6D43DB73-ADDA-3E41-8623-5F211E1684F6}" srcOrd="0" destOrd="0" parTransId="{A1AFEB04-F48C-4247-A8E6-8AE8ADABF3D1}" sibTransId="{78DFB11B-69FA-1942-8342-1226CDFF8AE5}"/>
    <dgm:cxn modelId="{C4AAB4E2-2E59-A540-B921-C27CA6183CAB}" type="presOf" srcId="{6D43DB73-ADDA-3E41-8623-5F211E1684F6}" destId="{303460DB-6380-5F46-94B2-C69B5C99C572}" srcOrd="0" destOrd="0" presId="urn:microsoft.com/office/officeart/2005/8/layout/cycle3"/>
    <dgm:cxn modelId="{130090DA-D9FE-D24D-84F8-D480C24A67A6}" type="presOf" srcId="{D5C4B48F-5F04-CB42-AA0F-589480B864C1}" destId="{7FAEBE8C-1B4C-3E4F-92A7-587CF488FF40}" srcOrd="0" destOrd="0" presId="urn:microsoft.com/office/officeart/2005/8/layout/cycle3"/>
    <dgm:cxn modelId="{DA75A438-7F20-2645-B636-80B66F788496}" srcId="{159F7EB2-2822-7D42-B4E7-FE11A042865B}" destId="{D5C4B48F-5F04-CB42-AA0F-589480B864C1}" srcOrd="1" destOrd="0" parTransId="{D0BEA713-8776-A84A-90C7-52038EDD2258}" sibTransId="{92B85F70-587C-6C4D-A4B0-F8C6C3DE014F}"/>
    <dgm:cxn modelId="{4485213A-E7EA-604C-B3E6-D2FDDE055E71}" srcId="{159F7EB2-2822-7D42-B4E7-FE11A042865B}" destId="{6F1305BB-986C-FD44-9A88-F1C3CDB6B9C3}" srcOrd="2" destOrd="0" parTransId="{6E5BA61D-FBB6-A643-8B40-B5B6861EBF8C}" sibTransId="{7BDDFB71-E083-5242-BCE1-89BE5EA49926}"/>
    <dgm:cxn modelId="{A398C0DD-B5B1-304C-8B21-CC81DFC4A5E0}" type="presOf" srcId="{78DFB11B-69FA-1942-8342-1226CDFF8AE5}" destId="{CE578142-7D9F-D545-AF71-1D3C420028A0}" srcOrd="0" destOrd="0" presId="urn:microsoft.com/office/officeart/2005/8/layout/cycle3"/>
    <dgm:cxn modelId="{8EEA9C82-F681-FC40-AE5B-0724EBCE2CCD}" type="presParOf" srcId="{77759976-FA5F-184E-BC11-AA78CF7368D9}" destId="{9EE7919F-2F42-964E-9E2E-2C13BC67C720}" srcOrd="0" destOrd="0" presId="urn:microsoft.com/office/officeart/2005/8/layout/cycle3"/>
    <dgm:cxn modelId="{DF9569F6-F88C-3446-B0DC-25E8E06FE7CD}" type="presParOf" srcId="{9EE7919F-2F42-964E-9E2E-2C13BC67C720}" destId="{303460DB-6380-5F46-94B2-C69B5C99C572}" srcOrd="0" destOrd="0" presId="urn:microsoft.com/office/officeart/2005/8/layout/cycle3"/>
    <dgm:cxn modelId="{1BA89129-EF5E-3C41-8ABD-9F311D4DE3AA}" type="presParOf" srcId="{9EE7919F-2F42-964E-9E2E-2C13BC67C720}" destId="{CE578142-7D9F-D545-AF71-1D3C420028A0}" srcOrd="1" destOrd="0" presId="urn:microsoft.com/office/officeart/2005/8/layout/cycle3"/>
    <dgm:cxn modelId="{AD7BC65B-2933-3D45-BE4A-AD0B2139ED7C}" type="presParOf" srcId="{9EE7919F-2F42-964E-9E2E-2C13BC67C720}" destId="{7FAEBE8C-1B4C-3E4F-92A7-587CF488FF40}" srcOrd="2" destOrd="0" presId="urn:microsoft.com/office/officeart/2005/8/layout/cycle3"/>
    <dgm:cxn modelId="{D438E806-8AE7-4D43-A81D-E632F103D79D}" type="presParOf" srcId="{9EE7919F-2F42-964E-9E2E-2C13BC67C720}" destId="{C25A0070-97A1-1448-976D-D5F4466D6AA4}" srcOrd="3"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78142-7D9F-D545-AF71-1D3C420028A0}">
      <dsp:nvSpPr>
        <dsp:cNvPr id="0" name=""/>
        <dsp:cNvSpPr/>
      </dsp:nvSpPr>
      <dsp:spPr>
        <a:xfrm>
          <a:off x="517115" y="251219"/>
          <a:ext cx="2493874" cy="2493874"/>
        </a:xfrm>
        <a:prstGeom prst="circularArrow">
          <a:avLst>
            <a:gd name="adj1" fmla="val 5689"/>
            <a:gd name="adj2" fmla="val 340510"/>
            <a:gd name="adj3" fmla="val 12728493"/>
            <a:gd name="adj4" fmla="val 18055030"/>
            <a:gd name="adj5" fmla="val 5908"/>
          </a:avLst>
        </a:prstGeom>
        <a:solidFill>
          <a:schemeClr val="accent2">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303460DB-6380-5F46-94B2-C69B5C99C572}">
      <dsp:nvSpPr>
        <dsp:cNvPr id="0" name=""/>
        <dsp:cNvSpPr/>
      </dsp:nvSpPr>
      <dsp:spPr>
        <a:xfrm>
          <a:off x="945766" y="350414"/>
          <a:ext cx="1636572" cy="81828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Clinique</a:t>
          </a:r>
          <a:endParaRPr lang="fr-FR" sz="2100" kern="1200" dirty="0"/>
        </a:p>
      </dsp:txBody>
      <dsp:txXfrm>
        <a:off x="985711" y="390359"/>
        <a:ext cx="1556682" cy="738396"/>
      </dsp:txXfrm>
    </dsp:sp>
    <dsp:sp modelId="{7FAEBE8C-1B4C-3E4F-92A7-587CF488FF40}">
      <dsp:nvSpPr>
        <dsp:cNvPr id="0" name=""/>
        <dsp:cNvSpPr/>
      </dsp:nvSpPr>
      <dsp:spPr>
        <a:xfrm>
          <a:off x="1890956" y="1987531"/>
          <a:ext cx="1636572" cy="81828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Industrielle</a:t>
          </a:r>
          <a:endParaRPr lang="fr-FR" sz="2100" kern="1200" dirty="0"/>
        </a:p>
      </dsp:txBody>
      <dsp:txXfrm>
        <a:off x="1930901" y="2027476"/>
        <a:ext cx="1556682" cy="738396"/>
      </dsp:txXfrm>
    </dsp:sp>
    <dsp:sp modelId="{C25A0070-97A1-1448-976D-D5F4466D6AA4}">
      <dsp:nvSpPr>
        <dsp:cNvPr id="0" name=""/>
        <dsp:cNvSpPr/>
      </dsp:nvSpPr>
      <dsp:spPr>
        <a:xfrm>
          <a:off x="576" y="1987531"/>
          <a:ext cx="1636572" cy="81828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Académique</a:t>
          </a:r>
          <a:endParaRPr lang="fr-FR" sz="2100" kern="1200" dirty="0"/>
        </a:p>
      </dsp:txBody>
      <dsp:txXfrm>
        <a:off x="40521" y="2027476"/>
        <a:ext cx="1556682" cy="73839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32A3D-CD9C-0742-B838-BF3F0644C13C}" type="datetimeFigureOut">
              <a:rPr lang="fr-FR" smtClean="0"/>
              <a:t>10/02/16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E90CC-1C47-1A46-84E5-52AE29087700}" type="slidenum">
              <a:rPr lang="fr-FR" smtClean="0"/>
              <a:t>‹#›</a:t>
            </a:fld>
            <a:endParaRPr lang="fr-FR"/>
          </a:p>
        </p:txBody>
      </p:sp>
    </p:spTree>
    <p:extLst>
      <p:ext uri="{BB962C8B-B14F-4D97-AF65-F5344CB8AC3E}">
        <p14:creationId xmlns:p14="http://schemas.microsoft.com/office/powerpoint/2010/main" val="4168754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3DAAC9-57A8-CC48-9C27-9FB6F45C6448}" type="slidenum">
              <a:rPr lang="fr-FR"/>
              <a:pPr>
                <a:defRPr/>
              </a:pPr>
              <a:t>1</a:t>
            </a:fld>
            <a:endParaRPr lang="fr-FR"/>
          </a:p>
        </p:txBody>
      </p:sp>
      <p:sp>
        <p:nvSpPr>
          <p:cNvPr id="634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1027"/>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FA27AC-1FC6-A84A-8295-37839D2BE27D}" type="slidenum">
              <a:rPr lang="fr-FR"/>
              <a:pPr>
                <a:defRPr/>
              </a:pPr>
              <a:t>10</a:t>
            </a:fld>
            <a:endParaRPr lang="fr-FR"/>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C787B9-18CD-E843-BA00-6503BE82D013}" type="slidenum">
              <a:rPr lang="fr-FR"/>
              <a:pPr>
                <a:defRPr/>
              </a:pPr>
              <a:t>11</a:t>
            </a:fld>
            <a:endParaRPr lang="fr-FR"/>
          </a:p>
        </p:txBody>
      </p:sp>
      <p:sp>
        <p:nvSpPr>
          <p:cNvPr id="195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10 ans, 80% des patients sont vivants. 3% des</a:t>
            </a:r>
            <a:r>
              <a:rPr lang="fr-FR" baseline="0" dirty="0" smtClean="0"/>
              <a:t> patients sont morts de leur cancer de la prostate et 6% présentent des métastases.</a:t>
            </a:r>
          </a:p>
        </p:txBody>
      </p:sp>
      <p:sp>
        <p:nvSpPr>
          <p:cNvPr id="4" name="Espace réservé du numéro de diapositive 3"/>
          <p:cNvSpPr>
            <a:spLocks noGrp="1"/>
          </p:cNvSpPr>
          <p:nvPr>
            <p:ph type="sldNum" sz="quarter" idx="10"/>
          </p:nvPr>
        </p:nvSpPr>
        <p:spPr/>
        <p:txBody>
          <a:bodyPr/>
          <a:lstStyle/>
          <a:p>
            <a:fld id="{E2CF171F-0BA4-6E4D-9CE0-DDA4409122E7}" type="slidenum">
              <a:rPr lang="fr-FR" smtClean="0"/>
              <a:t>12</a:t>
            </a:fld>
            <a:endParaRPr lang="fr-FR"/>
          </a:p>
        </p:txBody>
      </p:sp>
    </p:spTree>
    <p:extLst>
      <p:ext uri="{BB962C8B-B14F-4D97-AF65-F5344CB8AC3E}">
        <p14:creationId xmlns:p14="http://schemas.microsoft.com/office/powerpoint/2010/main" val="371522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peut aussi évaluer</a:t>
            </a:r>
            <a:r>
              <a:rPr lang="fr-FR" baseline="0" dirty="0" smtClean="0"/>
              <a:t> l’efficacité du traitement non pas sur le taux de survie mais en terme de marqueur biochimique (en fonction du risque également)</a:t>
            </a:r>
          </a:p>
          <a:p>
            <a:r>
              <a:rPr lang="fr-FR" baseline="0" dirty="0" smtClean="0"/>
              <a:t>Critère de Phoenix: Echec pour les patients dont le taux de PSA remonte au dessus du </a:t>
            </a:r>
            <a:r>
              <a:rPr lang="fr-FR" baseline="0" smtClean="0"/>
              <a:t>PSA Nadir + 2ng</a:t>
            </a:r>
            <a:endParaRPr lang="fr-FR" dirty="0"/>
          </a:p>
        </p:txBody>
      </p:sp>
      <p:sp>
        <p:nvSpPr>
          <p:cNvPr id="4" name="Espace réservé du numéro de diapositive 3"/>
          <p:cNvSpPr>
            <a:spLocks noGrp="1"/>
          </p:cNvSpPr>
          <p:nvPr>
            <p:ph type="sldNum" sz="quarter" idx="10"/>
          </p:nvPr>
        </p:nvSpPr>
        <p:spPr/>
        <p:txBody>
          <a:bodyPr/>
          <a:lstStyle/>
          <a:p>
            <a:fld id="{E2CF171F-0BA4-6E4D-9CE0-DDA4409122E7}" type="slidenum">
              <a:rPr lang="fr-FR" smtClean="0"/>
              <a:t>13</a:t>
            </a:fld>
            <a:endParaRPr lang="fr-FR"/>
          </a:p>
        </p:txBody>
      </p:sp>
    </p:spTree>
    <p:extLst>
      <p:ext uri="{BB962C8B-B14F-4D97-AF65-F5344CB8AC3E}">
        <p14:creationId xmlns:p14="http://schemas.microsoft.com/office/powerpoint/2010/main" val="310503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C3F7B4-EBD2-344B-96FC-9A7B8D319A15}" type="slidenum">
              <a:rPr lang="fr-FR"/>
              <a:pPr>
                <a:defRPr/>
              </a:pPr>
              <a:t>14</a:t>
            </a:fld>
            <a:endParaRPr lang="fr-FR"/>
          </a:p>
        </p:txBody>
      </p:sp>
      <p:sp>
        <p:nvSpPr>
          <p:cNvPr id="196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6611"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Espace réservé des commentair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atin typeface="Calibri" charset="0"/>
              </a:rPr>
              <a:t>HIFU treatment can be modulated: Hemi-ablation, and focal treatment. The main goal of partial gland ablation is to reduce the rate of side effects without compromise the local control of the tumor, both in primary care patients and in patients with local relapse after radiation therapy. </a:t>
            </a:r>
          </a:p>
        </p:txBody>
      </p:sp>
      <p:sp>
        <p:nvSpPr>
          <p:cNvPr id="57348" name="Espace réservé du numéro de diapositive 3"/>
          <p:cNvSpPr>
            <a:spLocks noGrp="1"/>
          </p:cNvSpPr>
          <p:nvPr>
            <p:ph type="sldNum" sz="quarter" idx="5"/>
          </p:nvPr>
        </p:nvSpPr>
        <p:spPr>
          <a:xfrm>
            <a:off x="3884916" y="8685922"/>
            <a:ext cx="2971479" cy="4566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defRPr/>
            </a:pPr>
            <a:fld id="{933D0980-607F-144B-BAB6-6347ACFDBD2E}" type="slidenum">
              <a:rPr lang="fr-FR"/>
              <a:pPr>
                <a:defRPr/>
              </a:pPr>
              <a:t>18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Espace réservé des commentaires 2"/>
          <p:cNvSpPr>
            <a:spLocks noGrp="1"/>
          </p:cNvSpPr>
          <p:nvPr>
            <p:ph type="body" idx="1"/>
          </p:nvPr>
        </p:nvSpPr>
        <p:spPr/>
        <p:txBody>
          <a:bodyPr/>
          <a:lstStyle/>
          <a:p>
            <a:pPr>
              <a:lnSpc>
                <a:spcPct val="90000"/>
              </a:lnSpc>
              <a:defRPr/>
            </a:pPr>
            <a:endParaRPr lang="fr-FR" sz="1600" dirty="0">
              <a:latin typeface="Calibri" charset="0"/>
            </a:endParaRPr>
          </a:p>
        </p:txBody>
      </p:sp>
      <p:sp>
        <p:nvSpPr>
          <p:cNvPr id="60420" name="Espace réservé du numéro de diapositive 3"/>
          <p:cNvSpPr>
            <a:spLocks noGrp="1"/>
          </p:cNvSpPr>
          <p:nvPr>
            <p:ph type="sldNum" sz="quarter" idx="5"/>
          </p:nvPr>
        </p:nvSpPr>
        <p:spPr>
          <a:xfrm>
            <a:off x="3884916" y="8685922"/>
            <a:ext cx="2971479" cy="4566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defRPr/>
            </a:pPr>
            <a:fld id="{85AA4BFD-199E-7E45-A7DE-FF44AE93DECD}" type="slidenum">
              <a:rPr lang="fr-FR">
                <a:solidFill>
                  <a:prstClr val="black"/>
                </a:solidFill>
              </a:rPr>
              <a:pPr>
                <a:defRPr/>
              </a:pPr>
              <a:t>19</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E87C0D6-69AD-DC4A-A476-56D0BC786DD1}" type="datetimeFigureOut">
              <a:rPr lang="fr-FR" smtClean="0"/>
              <a:t>10/02/16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15292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87C0D6-69AD-DC4A-A476-56D0BC786DD1}" type="datetimeFigureOut">
              <a:rPr lang="fr-FR" smtClean="0"/>
              <a:t>10/02/16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304090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87C0D6-69AD-DC4A-A476-56D0BC786DD1}" type="datetimeFigureOut">
              <a:rPr lang="fr-FR" smtClean="0"/>
              <a:t>10/02/16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408117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87C0D6-69AD-DC4A-A476-56D0BC786DD1}" type="datetimeFigureOut">
              <a:rPr lang="fr-FR" smtClean="0"/>
              <a:t>10/02/16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293772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E87C0D6-69AD-DC4A-A476-56D0BC786DD1}" type="datetimeFigureOut">
              <a:rPr lang="fr-FR" smtClean="0"/>
              <a:t>10/02/16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8373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87C0D6-69AD-DC4A-A476-56D0BC786DD1}" type="datetimeFigureOut">
              <a:rPr lang="fr-FR" smtClean="0"/>
              <a:t>10/02/16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220064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87C0D6-69AD-DC4A-A476-56D0BC786DD1}" type="datetimeFigureOut">
              <a:rPr lang="fr-FR" smtClean="0"/>
              <a:t>10/02/16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55335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E87C0D6-69AD-DC4A-A476-56D0BC786DD1}" type="datetimeFigureOut">
              <a:rPr lang="fr-FR" smtClean="0"/>
              <a:t>10/02/16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208715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87C0D6-69AD-DC4A-A476-56D0BC786DD1}" type="datetimeFigureOut">
              <a:rPr lang="fr-FR" smtClean="0"/>
              <a:t>10/02/16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185861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87C0D6-69AD-DC4A-A476-56D0BC786DD1}" type="datetimeFigureOut">
              <a:rPr lang="fr-FR" smtClean="0"/>
              <a:t>10/02/16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2246314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87C0D6-69AD-DC4A-A476-56D0BC786DD1}" type="datetimeFigureOut">
              <a:rPr lang="fr-FR" smtClean="0"/>
              <a:t>10/02/16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7A2C4C-A8A7-B845-9565-E5D0437EF71B}" type="slidenum">
              <a:rPr lang="fr-FR" smtClean="0"/>
              <a:t>‹#›</a:t>
            </a:fld>
            <a:endParaRPr lang="fr-FR"/>
          </a:p>
        </p:txBody>
      </p:sp>
    </p:spTree>
    <p:extLst>
      <p:ext uri="{BB962C8B-B14F-4D97-AF65-F5344CB8AC3E}">
        <p14:creationId xmlns:p14="http://schemas.microsoft.com/office/powerpoint/2010/main" val="16214949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7C0D6-69AD-DC4A-A476-56D0BC786DD1}" type="datetimeFigureOut">
              <a:rPr lang="fr-FR" smtClean="0"/>
              <a:t>10/02/16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A2C4C-A8A7-B845-9565-E5D0437EF71B}" type="slidenum">
              <a:rPr lang="fr-FR" smtClean="0"/>
              <a:t>‹#›</a:t>
            </a:fld>
            <a:endParaRPr lang="fr-FR"/>
          </a:p>
        </p:txBody>
      </p:sp>
    </p:spTree>
    <p:extLst>
      <p:ext uri="{BB962C8B-B14F-4D97-AF65-F5344CB8AC3E}">
        <p14:creationId xmlns:p14="http://schemas.microsoft.com/office/powerpoint/2010/main" val="244122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jpe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jp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 Id="rId3"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microsoft.com/office/2007/relationships/media" Target="../media/media1.mpg"/><Relationship Id="rId2" Type="http://schemas.openxmlformats.org/officeDocument/2006/relationships/video" Target="../media/media1.mp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8.jpeg"/><Relationship Id="rId5" Type="http://schemas.microsoft.com/office/2007/relationships/hdphoto" Target="../media/hdphoto2.wdp"/><Relationship Id="rId6" Type="http://schemas.openxmlformats.org/officeDocument/2006/relationships/image" Target="../media/image59.jpg"/><Relationship Id="rId7" Type="http://schemas.openxmlformats.org/officeDocument/2006/relationships/image" Target="../media/image60.jpeg"/><Relationship Id="rId8"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67.jpeg"/><Relationship Id="rId5" Type="http://schemas.microsoft.com/office/2007/relationships/hdphoto" Target="../media/hdphoto5.wdp"/><Relationship Id="rId6" Type="http://schemas.openxmlformats.org/officeDocument/2006/relationships/image" Target="../media/image68.jpeg"/><Relationship Id="rId7"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48.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image" Target="../media/image6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png"/><Relationship Id="rId5" Type="http://schemas.microsoft.com/office/2007/relationships/hdphoto" Target="../media/hdphoto7.wdp"/><Relationship Id="rId1" Type="http://schemas.openxmlformats.org/officeDocument/2006/relationships/slideLayout" Target="../slideLayouts/slideLayout7.xml"/><Relationship Id="rId2" Type="http://schemas.openxmlformats.org/officeDocument/2006/relationships/image" Target="../media/image72.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75.png"/><Relationship Id="rId1" Type="http://schemas.microsoft.com/office/2007/relationships/media" Target="../media/media2.mov"/><Relationship Id="rId2" Type="http://schemas.openxmlformats.org/officeDocument/2006/relationships/video" Target="../media/media2.mov"/></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 Id="rId3" Type="http://schemas.openxmlformats.org/officeDocument/2006/relationships/image" Target="../media/image7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jpeg"/><Relationship Id="rId3" Type="http://schemas.openxmlformats.org/officeDocument/2006/relationships/image" Target="../media/image7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jpeg"/><Relationship Id="rId3" Type="http://schemas.openxmlformats.org/officeDocument/2006/relationships/image" Target="../media/image8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22.png"/><Relationship Id="rId11" Type="http://schemas.openxmlformats.org/officeDocument/2006/relationships/image" Target="../media/image84.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 name="Text Box 27"/>
          <p:cNvSpPr txBox="1">
            <a:spLocks noChangeArrowheads="1"/>
          </p:cNvSpPr>
          <p:nvPr/>
        </p:nvSpPr>
        <p:spPr bwMode="auto">
          <a:xfrm>
            <a:off x="370890" y="1712165"/>
            <a:ext cx="83518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3600" b="1" dirty="0" smtClean="0">
                <a:solidFill>
                  <a:srgbClr val="3C8C93"/>
                </a:solidFill>
              </a:rPr>
              <a:t>Détection </a:t>
            </a:r>
            <a:r>
              <a:rPr lang="fr-FR" sz="3600" b="1" dirty="0">
                <a:solidFill>
                  <a:srgbClr val="3C8C93"/>
                </a:solidFill>
              </a:rPr>
              <a:t>et traitement </a:t>
            </a:r>
            <a:r>
              <a:rPr lang="fr-FR" sz="3600" b="1" dirty="0" smtClean="0">
                <a:solidFill>
                  <a:srgbClr val="3C8C93"/>
                </a:solidFill>
              </a:rPr>
              <a:t>ciblé </a:t>
            </a:r>
            <a:r>
              <a:rPr lang="fr-FR" sz="3600" b="1" dirty="0">
                <a:solidFill>
                  <a:srgbClr val="3C8C93"/>
                </a:solidFill>
              </a:rPr>
              <a:t>par HIFU du cancer de la prostate</a:t>
            </a:r>
          </a:p>
        </p:txBody>
      </p:sp>
      <p:pic>
        <p:nvPicPr>
          <p:cNvPr id="1536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1857" y="4081170"/>
            <a:ext cx="3064512" cy="129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70890" y="2912494"/>
            <a:ext cx="7995438" cy="1815882"/>
          </a:xfrm>
          <a:prstGeom prst="rect">
            <a:avLst/>
          </a:prstGeom>
          <a:noFill/>
        </p:spPr>
        <p:txBody>
          <a:bodyPr wrap="square" rtlCol="0">
            <a:spAutoFit/>
          </a:bodyPr>
          <a:lstStyle/>
          <a:p>
            <a:pPr algn="ctr"/>
            <a:r>
              <a:rPr lang="fr-FR" sz="2800" dirty="0" smtClean="0"/>
              <a:t>Olivier ROUVIERE, Cyril LAFON</a:t>
            </a:r>
          </a:p>
          <a:p>
            <a:pPr algn="ctr"/>
            <a:r>
              <a:rPr lang="fr-FR" sz="2800" dirty="0" smtClean="0"/>
              <a:t>Albert </a:t>
            </a:r>
            <a:r>
              <a:rPr lang="fr-FR" sz="2800" dirty="0" err="1" smtClean="0"/>
              <a:t>Gelet</a:t>
            </a:r>
            <a:r>
              <a:rPr lang="fr-FR" sz="2800" dirty="0" smtClean="0"/>
              <a:t>, Sébastien </a:t>
            </a:r>
            <a:r>
              <a:rPr lang="fr-FR" sz="2800" dirty="0" err="1" smtClean="0"/>
              <a:t>Crouzet</a:t>
            </a:r>
            <a:r>
              <a:rPr lang="fr-FR" sz="2800" dirty="0" smtClean="0"/>
              <a:t>, Jean-Yves </a:t>
            </a:r>
            <a:r>
              <a:rPr lang="fr-FR" sz="2800" dirty="0" err="1" smtClean="0"/>
              <a:t>Chapelon</a:t>
            </a:r>
            <a:endParaRPr lang="fr-FR" sz="2800" dirty="0" smtClean="0"/>
          </a:p>
          <a:p>
            <a:r>
              <a:rPr lang="fr-FR" sz="2800" dirty="0" smtClean="0"/>
              <a:t>Emmanuel Blanc 							Carole </a:t>
            </a:r>
            <a:r>
              <a:rPr lang="fr-FR" sz="2800" dirty="0" err="1"/>
              <a:t>Lartizien</a:t>
            </a:r>
            <a:endParaRPr lang="fr-FR" sz="2800" dirty="0"/>
          </a:p>
          <a:p>
            <a:endParaRPr lang="fr-FR" sz="2800" dirty="0" smtClean="0"/>
          </a:p>
        </p:txBody>
      </p:sp>
      <p:sp>
        <p:nvSpPr>
          <p:cNvPr id="3" name="ZoneTexte 2"/>
          <p:cNvSpPr txBox="1"/>
          <p:nvPr/>
        </p:nvSpPr>
        <p:spPr>
          <a:xfrm>
            <a:off x="1484605" y="316133"/>
            <a:ext cx="6126159" cy="646331"/>
          </a:xfrm>
          <a:prstGeom prst="rect">
            <a:avLst/>
          </a:prstGeom>
          <a:noFill/>
        </p:spPr>
        <p:txBody>
          <a:bodyPr wrap="none" rtlCol="0">
            <a:spAutoFit/>
          </a:bodyPr>
          <a:lstStyle/>
          <a:p>
            <a:pPr algn="ctr"/>
            <a:r>
              <a:rPr lang="fr-FR" dirty="0" smtClean="0"/>
              <a:t>1</a:t>
            </a:r>
            <a:r>
              <a:rPr lang="fr-FR" baseline="30000" dirty="0" smtClean="0"/>
              <a:t>er</a:t>
            </a:r>
            <a:r>
              <a:rPr lang="fr-FR" dirty="0" smtClean="0"/>
              <a:t> Congrès National d’Imagerie du Vivant – France Life Imaging </a:t>
            </a:r>
          </a:p>
          <a:p>
            <a:r>
              <a:rPr lang="fr-FR" dirty="0" smtClean="0"/>
              <a:t>10 Février 2016</a:t>
            </a:r>
            <a:endParaRPr lang="fr-FR" dirty="0"/>
          </a:p>
        </p:txBody>
      </p:sp>
      <p:pic>
        <p:nvPicPr>
          <p:cNvPr id="4" name="Image 3"/>
          <p:cNvPicPr>
            <a:picLocks noChangeAspect="1"/>
          </p:cNvPicPr>
          <p:nvPr/>
        </p:nvPicPr>
        <p:blipFill>
          <a:blip r:embed="rId4"/>
          <a:stretch>
            <a:fillRect/>
          </a:stretch>
        </p:blipFill>
        <p:spPr>
          <a:xfrm>
            <a:off x="6224896" y="5755360"/>
            <a:ext cx="2497831" cy="763226"/>
          </a:xfrm>
          <a:prstGeom prst="rect">
            <a:avLst/>
          </a:prstGeom>
        </p:spPr>
      </p:pic>
      <p:pic>
        <p:nvPicPr>
          <p:cNvPr id="5" name="Image 4"/>
          <p:cNvPicPr>
            <a:picLocks noChangeAspect="1"/>
          </p:cNvPicPr>
          <p:nvPr/>
        </p:nvPicPr>
        <p:blipFill>
          <a:blip r:embed="rId5"/>
          <a:stretch>
            <a:fillRect/>
          </a:stretch>
        </p:blipFill>
        <p:spPr>
          <a:xfrm>
            <a:off x="370890" y="5592940"/>
            <a:ext cx="2009783" cy="1111370"/>
          </a:xfrm>
          <a:prstGeom prst="rect">
            <a:avLst/>
          </a:prstGeom>
        </p:spPr>
      </p:pic>
      <p:pic>
        <p:nvPicPr>
          <p:cNvPr id="10" name="Image 29"/>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556186" y="5539048"/>
            <a:ext cx="1510678" cy="11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96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457200" y="1494378"/>
            <a:ext cx="8229600" cy="4525963"/>
          </a:xfrm>
        </p:spPr>
        <p:txBody>
          <a:bodyPr>
            <a:normAutofit/>
          </a:bodyPr>
          <a:lstStyle/>
          <a:p>
            <a:pPr eaLnBrk="1" hangingPunct="1">
              <a:defRPr/>
            </a:pPr>
            <a:r>
              <a:rPr lang="fr-FR" sz="2400" dirty="0" smtClean="0">
                <a:cs typeface="+mn-cs"/>
              </a:rPr>
              <a:t>Réponse complète après une session HIFU </a:t>
            </a:r>
          </a:p>
          <a:p>
            <a:pPr eaLnBrk="1" hangingPunct="1">
              <a:defRPr/>
            </a:pPr>
            <a:r>
              <a:rPr lang="fr-FR" sz="2400" dirty="0" smtClean="0">
                <a:cs typeface="+mn-cs"/>
              </a:rPr>
              <a:t>PSA Nadir PSA mesuré à 4 mois</a:t>
            </a:r>
            <a:endParaRPr lang="fr-FR" sz="1600" dirty="0" smtClean="0">
              <a:cs typeface="+mn-cs"/>
            </a:endParaRPr>
          </a:p>
        </p:txBody>
      </p:sp>
      <p:sp>
        <p:nvSpPr>
          <p:cNvPr id="115716" name="Rectangle 4"/>
          <p:cNvSpPr>
            <a:spLocks noChangeArrowheads="1"/>
          </p:cNvSpPr>
          <p:nvPr/>
        </p:nvSpPr>
        <p:spPr bwMode="auto">
          <a:xfrm>
            <a:off x="3448050" y="5418138"/>
            <a:ext cx="10747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15717" name="Rectangle 5"/>
          <p:cNvSpPr>
            <a:spLocks noChangeArrowheads="1"/>
          </p:cNvSpPr>
          <p:nvPr/>
        </p:nvSpPr>
        <p:spPr bwMode="auto">
          <a:xfrm>
            <a:off x="5886450" y="4910138"/>
            <a:ext cx="1676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07525" name="Line 6"/>
          <p:cNvSpPr>
            <a:spLocks noChangeShapeType="1"/>
          </p:cNvSpPr>
          <p:nvPr/>
        </p:nvSpPr>
        <p:spPr bwMode="auto">
          <a:xfrm>
            <a:off x="4670425" y="5172075"/>
            <a:ext cx="1588" cy="635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26" name="Rectangle 9"/>
          <p:cNvSpPr>
            <a:spLocks noChangeArrowheads="1"/>
          </p:cNvSpPr>
          <p:nvPr/>
        </p:nvSpPr>
        <p:spPr bwMode="auto">
          <a:xfrm>
            <a:off x="5329238" y="2868613"/>
            <a:ext cx="12080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1800"/>
          </a:p>
        </p:txBody>
      </p:sp>
      <p:sp>
        <p:nvSpPr>
          <p:cNvPr id="107527" name="Rectangle 10"/>
          <p:cNvSpPr>
            <a:spLocks noChangeArrowheads="1"/>
          </p:cNvSpPr>
          <p:nvPr/>
        </p:nvSpPr>
        <p:spPr bwMode="auto">
          <a:xfrm>
            <a:off x="6727825" y="3424238"/>
            <a:ext cx="13636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1800"/>
          </a:p>
        </p:txBody>
      </p:sp>
      <p:sp>
        <p:nvSpPr>
          <p:cNvPr id="107528" name="Rectangle 11"/>
          <p:cNvSpPr>
            <a:spLocks noChangeArrowheads="1"/>
          </p:cNvSpPr>
          <p:nvPr/>
        </p:nvSpPr>
        <p:spPr bwMode="auto">
          <a:xfrm>
            <a:off x="5973763" y="3979863"/>
            <a:ext cx="1168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1800"/>
          </a:p>
        </p:txBody>
      </p:sp>
      <p:sp>
        <p:nvSpPr>
          <p:cNvPr id="107529" name="Rectangle 12"/>
          <p:cNvSpPr>
            <a:spLocks noChangeArrowheads="1"/>
          </p:cNvSpPr>
          <p:nvPr/>
        </p:nvSpPr>
        <p:spPr bwMode="auto">
          <a:xfrm>
            <a:off x="1547813" y="2565400"/>
            <a:ext cx="64833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1800"/>
          </a:p>
        </p:txBody>
      </p:sp>
      <p:sp>
        <p:nvSpPr>
          <p:cNvPr id="107530" name="Rectangle 13"/>
          <p:cNvSpPr>
            <a:spLocks noChangeArrowheads="1"/>
          </p:cNvSpPr>
          <p:nvPr/>
        </p:nvSpPr>
        <p:spPr bwMode="auto">
          <a:xfrm>
            <a:off x="1547813" y="2565400"/>
            <a:ext cx="6483350" cy="3530600"/>
          </a:xfrm>
          <a:prstGeom prst="rect">
            <a:avLst/>
          </a:prstGeom>
          <a:noFill/>
          <a:ln w="11113">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800"/>
          </a:p>
        </p:txBody>
      </p:sp>
      <p:sp>
        <p:nvSpPr>
          <p:cNvPr id="107531" name="Line 14"/>
          <p:cNvSpPr>
            <a:spLocks noChangeShapeType="1"/>
          </p:cNvSpPr>
          <p:nvPr/>
        </p:nvSpPr>
        <p:spPr bwMode="auto">
          <a:xfrm>
            <a:off x="1547813" y="2565400"/>
            <a:ext cx="1587" cy="353060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32" name="Line 15"/>
          <p:cNvSpPr>
            <a:spLocks noChangeShapeType="1"/>
          </p:cNvSpPr>
          <p:nvPr/>
        </p:nvSpPr>
        <p:spPr bwMode="auto">
          <a:xfrm>
            <a:off x="1490663" y="6096000"/>
            <a:ext cx="571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33" name="Line 16"/>
          <p:cNvSpPr>
            <a:spLocks noChangeShapeType="1"/>
          </p:cNvSpPr>
          <p:nvPr/>
        </p:nvSpPr>
        <p:spPr bwMode="auto">
          <a:xfrm>
            <a:off x="1490663" y="5394325"/>
            <a:ext cx="57150"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34" name="Line 17"/>
          <p:cNvSpPr>
            <a:spLocks noChangeShapeType="1"/>
          </p:cNvSpPr>
          <p:nvPr/>
        </p:nvSpPr>
        <p:spPr bwMode="auto">
          <a:xfrm>
            <a:off x="1490663" y="4681538"/>
            <a:ext cx="5715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35" name="Line 18"/>
          <p:cNvSpPr>
            <a:spLocks noChangeShapeType="1"/>
          </p:cNvSpPr>
          <p:nvPr/>
        </p:nvSpPr>
        <p:spPr bwMode="auto">
          <a:xfrm>
            <a:off x="1490663" y="3979863"/>
            <a:ext cx="5715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36" name="Line 19"/>
          <p:cNvSpPr>
            <a:spLocks noChangeShapeType="1"/>
          </p:cNvSpPr>
          <p:nvPr/>
        </p:nvSpPr>
        <p:spPr bwMode="auto">
          <a:xfrm>
            <a:off x="1490663" y="3267075"/>
            <a:ext cx="57150"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37" name="Line 20"/>
          <p:cNvSpPr>
            <a:spLocks noChangeShapeType="1"/>
          </p:cNvSpPr>
          <p:nvPr/>
        </p:nvSpPr>
        <p:spPr bwMode="auto">
          <a:xfrm>
            <a:off x="1490663" y="2565400"/>
            <a:ext cx="57150"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38" name="Line 21"/>
          <p:cNvSpPr>
            <a:spLocks noChangeShapeType="1"/>
          </p:cNvSpPr>
          <p:nvPr/>
        </p:nvSpPr>
        <p:spPr bwMode="auto">
          <a:xfrm>
            <a:off x="1547813" y="6096000"/>
            <a:ext cx="6483350"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39" name="Line 22"/>
          <p:cNvSpPr>
            <a:spLocks noChangeShapeType="1"/>
          </p:cNvSpPr>
          <p:nvPr/>
        </p:nvSpPr>
        <p:spPr bwMode="auto">
          <a:xfrm flipV="1">
            <a:off x="1547813" y="6096000"/>
            <a:ext cx="1587"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40" name="Line 23"/>
          <p:cNvSpPr>
            <a:spLocks noChangeShapeType="1"/>
          </p:cNvSpPr>
          <p:nvPr/>
        </p:nvSpPr>
        <p:spPr bwMode="auto">
          <a:xfrm flipV="1">
            <a:off x="2624138" y="6096000"/>
            <a:ext cx="1587" cy="6350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41" name="Line 24"/>
          <p:cNvSpPr>
            <a:spLocks noChangeShapeType="1"/>
          </p:cNvSpPr>
          <p:nvPr/>
        </p:nvSpPr>
        <p:spPr bwMode="auto">
          <a:xfrm flipV="1">
            <a:off x="3711575" y="6096000"/>
            <a:ext cx="1588" cy="6350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42" name="Line 25"/>
          <p:cNvSpPr>
            <a:spLocks noChangeShapeType="1"/>
          </p:cNvSpPr>
          <p:nvPr/>
        </p:nvSpPr>
        <p:spPr bwMode="auto">
          <a:xfrm flipV="1">
            <a:off x="4789488" y="6096000"/>
            <a:ext cx="1587" cy="6350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43" name="Line 26"/>
          <p:cNvSpPr>
            <a:spLocks noChangeShapeType="1"/>
          </p:cNvSpPr>
          <p:nvPr/>
        </p:nvSpPr>
        <p:spPr bwMode="auto">
          <a:xfrm flipV="1">
            <a:off x="5865813" y="6096000"/>
            <a:ext cx="1587" cy="6350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44" name="Line 27"/>
          <p:cNvSpPr>
            <a:spLocks noChangeShapeType="1"/>
          </p:cNvSpPr>
          <p:nvPr/>
        </p:nvSpPr>
        <p:spPr bwMode="auto">
          <a:xfrm flipV="1">
            <a:off x="6943725" y="6096000"/>
            <a:ext cx="1588" cy="6350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45" name="Line 28"/>
          <p:cNvSpPr>
            <a:spLocks noChangeShapeType="1"/>
          </p:cNvSpPr>
          <p:nvPr/>
        </p:nvSpPr>
        <p:spPr bwMode="auto">
          <a:xfrm flipV="1">
            <a:off x="8031163" y="6096000"/>
            <a:ext cx="0" cy="6350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46" name="Freeform 29"/>
          <p:cNvSpPr>
            <a:spLocks/>
          </p:cNvSpPr>
          <p:nvPr/>
        </p:nvSpPr>
        <p:spPr bwMode="auto">
          <a:xfrm>
            <a:off x="2181225" y="3022600"/>
            <a:ext cx="5159375" cy="3073400"/>
          </a:xfrm>
          <a:custGeom>
            <a:avLst/>
            <a:gdLst>
              <a:gd name="T0" fmla="*/ 0 w 546"/>
              <a:gd name="T1" fmla="*/ 2147483647 h 289"/>
              <a:gd name="T2" fmla="*/ 0 w 546"/>
              <a:gd name="T3" fmla="*/ 2147483647 h 289"/>
              <a:gd name="T4" fmla="*/ 0 w 546"/>
              <a:gd name="T5" fmla="*/ 2147483647 h 289"/>
              <a:gd name="T6" fmla="*/ 0 w 546"/>
              <a:gd name="T7" fmla="*/ 2147483647 h 289"/>
              <a:gd name="T8" fmla="*/ 0 w 546"/>
              <a:gd name="T9" fmla="*/ 0 h 289"/>
              <a:gd name="T10" fmla="*/ 2147483647 w 546"/>
              <a:gd name="T11" fmla="*/ 2147483647 h 289"/>
              <a:gd name="T12" fmla="*/ 2147483647 w 546"/>
              <a:gd name="T13" fmla="*/ 2147483647 h 289"/>
              <a:gd name="T14" fmla="*/ 2147483647 w 546"/>
              <a:gd name="T15" fmla="*/ 2147483647 h 289"/>
              <a:gd name="T16" fmla="*/ 2147483647 w 546"/>
              <a:gd name="T17" fmla="*/ 2147483647 h 289"/>
              <a:gd name="T18" fmla="*/ 2147483647 w 546"/>
              <a:gd name="T19" fmla="*/ 2147483647 h 289"/>
              <a:gd name="T20" fmla="*/ 2147483647 w 546"/>
              <a:gd name="T21" fmla="*/ 2147483647 h 289"/>
              <a:gd name="T22" fmla="*/ 2147483647 w 546"/>
              <a:gd name="T23" fmla="*/ 2147483647 h 289"/>
              <a:gd name="T24" fmla="*/ 2147483647 w 546"/>
              <a:gd name="T25" fmla="*/ 2147483647 h 289"/>
              <a:gd name="T26" fmla="*/ 2147483647 w 546"/>
              <a:gd name="T27" fmla="*/ 2147483647 h 289"/>
              <a:gd name="T28" fmla="*/ 2147483647 w 546"/>
              <a:gd name="T29" fmla="*/ 2147483647 h 289"/>
              <a:gd name="T30" fmla="*/ 2147483647 w 546"/>
              <a:gd name="T31" fmla="*/ 2147483647 h 289"/>
              <a:gd name="T32" fmla="*/ 2147483647 w 546"/>
              <a:gd name="T33" fmla="*/ 2147483647 h 289"/>
              <a:gd name="T34" fmla="*/ 2147483647 w 546"/>
              <a:gd name="T35" fmla="*/ 2147483647 h 289"/>
              <a:gd name="T36" fmla="*/ 2147483647 w 546"/>
              <a:gd name="T37" fmla="*/ 2147483647 h 289"/>
              <a:gd name="T38" fmla="*/ 2147483647 w 546"/>
              <a:gd name="T39" fmla="*/ 2147483647 h 289"/>
              <a:gd name="T40" fmla="*/ 2147483647 w 546"/>
              <a:gd name="T41" fmla="*/ 2147483647 h 289"/>
              <a:gd name="T42" fmla="*/ 2147483647 w 546"/>
              <a:gd name="T43" fmla="*/ 2147483647 h 289"/>
              <a:gd name="T44" fmla="*/ 2147483647 w 546"/>
              <a:gd name="T45" fmla="*/ 2147483647 h 289"/>
              <a:gd name="T46" fmla="*/ 2147483647 w 546"/>
              <a:gd name="T47" fmla="*/ 2147483647 h 289"/>
              <a:gd name="T48" fmla="*/ 2147483647 w 546"/>
              <a:gd name="T49" fmla="*/ 2147483647 h 289"/>
              <a:gd name="T50" fmla="*/ 2147483647 w 546"/>
              <a:gd name="T51" fmla="*/ 2147483647 h 289"/>
              <a:gd name="T52" fmla="*/ 2147483647 w 546"/>
              <a:gd name="T53" fmla="*/ 2147483647 h 289"/>
              <a:gd name="T54" fmla="*/ 2147483647 w 546"/>
              <a:gd name="T55" fmla="*/ 2147483647 h 289"/>
              <a:gd name="T56" fmla="*/ 2147483647 w 546"/>
              <a:gd name="T57" fmla="*/ 2147483647 h 289"/>
              <a:gd name="T58" fmla="*/ 2147483647 w 546"/>
              <a:gd name="T59" fmla="*/ 2147483647 h 289"/>
              <a:gd name="T60" fmla="*/ 2147483647 w 546"/>
              <a:gd name="T61" fmla="*/ 2147483647 h 289"/>
              <a:gd name="T62" fmla="*/ 2147483647 w 546"/>
              <a:gd name="T63" fmla="*/ 2147483647 h 289"/>
              <a:gd name="T64" fmla="*/ 2147483647 w 546"/>
              <a:gd name="T65" fmla="*/ 2147483647 h 289"/>
              <a:gd name="T66" fmla="*/ 2147483647 w 546"/>
              <a:gd name="T67" fmla="*/ 2147483647 h 289"/>
              <a:gd name="T68" fmla="*/ 2147483647 w 546"/>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6" h="289">
                <a:moveTo>
                  <a:pt x="0" y="279"/>
                </a:moveTo>
                <a:lnTo>
                  <a:pt x="0" y="282"/>
                </a:lnTo>
                <a:lnTo>
                  <a:pt x="0" y="259"/>
                </a:lnTo>
                <a:lnTo>
                  <a:pt x="0" y="132"/>
                </a:lnTo>
                <a:lnTo>
                  <a:pt x="0" y="0"/>
                </a:lnTo>
                <a:lnTo>
                  <a:pt x="1" y="38"/>
                </a:lnTo>
                <a:lnTo>
                  <a:pt x="1" y="76"/>
                </a:lnTo>
                <a:lnTo>
                  <a:pt x="1" y="110"/>
                </a:lnTo>
                <a:lnTo>
                  <a:pt x="1" y="179"/>
                </a:lnTo>
                <a:lnTo>
                  <a:pt x="1" y="200"/>
                </a:lnTo>
                <a:lnTo>
                  <a:pt x="3" y="274"/>
                </a:lnTo>
                <a:lnTo>
                  <a:pt x="5" y="284"/>
                </a:lnTo>
                <a:lnTo>
                  <a:pt x="6" y="281"/>
                </a:lnTo>
                <a:lnTo>
                  <a:pt x="6" y="284"/>
                </a:lnTo>
                <a:lnTo>
                  <a:pt x="6" y="285"/>
                </a:lnTo>
                <a:lnTo>
                  <a:pt x="7" y="286"/>
                </a:lnTo>
                <a:lnTo>
                  <a:pt x="11" y="288"/>
                </a:lnTo>
                <a:lnTo>
                  <a:pt x="22" y="288"/>
                </a:lnTo>
                <a:lnTo>
                  <a:pt x="43" y="288"/>
                </a:lnTo>
                <a:lnTo>
                  <a:pt x="88" y="289"/>
                </a:lnTo>
                <a:lnTo>
                  <a:pt x="90" y="288"/>
                </a:lnTo>
                <a:lnTo>
                  <a:pt x="139" y="288"/>
                </a:lnTo>
                <a:lnTo>
                  <a:pt x="156" y="288"/>
                </a:lnTo>
                <a:lnTo>
                  <a:pt x="188" y="288"/>
                </a:lnTo>
                <a:lnTo>
                  <a:pt x="202" y="288"/>
                </a:lnTo>
                <a:lnTo>
                  <a:pt x="231" y="288"/>
                </a:lnTo>
                <a:lnTo>
                  <a:pt x="256" y="288"/>
                </a:lnTo>
                <a:lnTo>
                  <a:pt x="284" y="288"/>
                </a:lnTo>
                <a:lnTo>
                  <a:pt x="347" y="288"/>
                </a:lnTo>
                <a:lnTo>
                  <a:pt x="387" y="288"/>
                </a:lnTo>
                <a:lnTo>
                  <a:pt x="411" y="288"/>
                </a:lnTo>
                <a:lnTo>
                  <a:pt x="427" y="288"/>
                </a:lnTo>
                <a:lnTo>
                  <a:pt x="470" y="288"/>
                </a:lnTo>
                <a:lnTo>
                  <a:pt x="521" y="288"/>
                </a:lnTo>
                <a:lnTo>
                  <a:pt x="546" y="288"/>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7547" name="Freeform 30"/>
          <p:cNvSpPr>
            <a:spLocks/>
          </p:cNvSpPr>
          <p:nvPr/>
        </p:nvSpPr>
        <p:spPr bwMode="auto">
          <a:xfrm>
            <a:off x="2151063" y="5957888"/>
            <a:ext cx="58737" cy="63500"/>
          </a:xfrm>
          <a:custGeom>
            <a:avLst/>
            <a:gdLst>
              <a:gd name="T0" fmla="*/ 2147483647 w 41"/>
              <a:gd name="T1" fmla="*/ 0 h 40"/>
              <a:gd name="T2" fmla="*/ 2147483647 w 41"/>
              <a:gd name="T3" fmla="*/ 2147483647 h 40"/>
              <a:gd name="T4" fmla="*/ 2147483647 w 41"/>
              <a:gd name="T5" fmla="*/ 2147483647 h 40"/>
              <a:gd name="T6" fmla="*/ 0 w 41"/>
              <a:gd name="T7" fmla="*/ 2147483647 h 40"/>
              <a:gd name="T8" fmla="*/ 2147483647 w 4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21" y="0"/>
                </a:moveTo>
                <a:lnTo>
                  <a:pt x="41" y="20"/>
                </a:lnTo>
                <a:lnTo>
                  <a:pt x="21" y="40"/>
                </a:lnTo>
                <a:lnTo>
                  <a:pt x="0" y="20"/>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7548" name="Freeform 31"/>
          <p:cNvSpPr>
            <a:spLocks/>
          </p:cNvSpPr>
          <p:nvPr/>
        </p:nvSpPr>
        <p:spPr bwMode="auto">
          <a:xfrm>
            <a:off x="2151063" y="5989638"/>
            <a:ext cx="58737" cy="52387"/>
          </a:xfrm>
          <a:custGeom>
            <a:avLst/>
            <a:gdLst>
              <a:gd name="T0" fmla="*/ 2147483647 w 41"/>
              <a:gd name="T1" fmla="*/ 0 h 33"/>
              <a:gd name="T2" fmla="*/ 2147483647 w 41"/>
              <a:gd name="T3" fmla="*/ 2147483647 h 33"/>
              <a:gd name="T4" fmla="*/ 2147483647 w 41"/>
              <a:gd name="T5" fmla="*/ 2147483647 h 33"/>
              <a:gd name="T6" fmla="*/ 0 w 41"/>
              <a:gd name="T7" fmla="*/ 2147483647 h 33"/>
              <a:gd name="T8" fmla="*/ 2147483647 w 41"/>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3">
                <a:moveTo>
                  <a:pt x="21" y="0"/>
                </a:moveTo>
                <a:lnTo>
                  <a:pt x="41" y="20"/>
                </a:lnTo>
                <a:lnTo>
                  <a:pt x="21" y="33"/>
                </a:lnTo>
                <a:lnTo>
                  <a:pt x="0" y="20"/>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7549" name="Freeform 32"/>
          <p:cNvSpPr>
            <a:spLocks/>
          </p:cNvSpPr>
          <p:nvPr/>
        </p:nvSpPr>
        <p:spPr bwMode="auto">
          <a:xfrm>
            <a:off x="2151063" y="5745163"/>
            <a:ext cx="58737" cy="63500"/>
          </a:xfrm>
          <a:custGeom>
            <a:avLst/>
            <a:gdLst>
              <a:gd name="T0" fmla="*/ 2147483647 w 41"/>
              <a:gd name="T1" fmla="*/ 0 h 40"/>
              <a:gd name="T2" fmla="*/ 2147483647 w 41"/>
              <a:gd name="T3" fmla="*/ 2147483647 h 40"/>
              <a:gd name="T4" fmla="*/ 2147483647 w 41"/>
              <a:gd name="T5" fmla="*/ 2147483647 h 40"/>
              <a:gd name="T6" fmla="*/ 0 w 41"/>
              <a:gd name="T7" fmla="*/ 2147483647 h 40"/>
              <a:gd name="T8" fmla="*/ 2147483647 w 4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21" y="0"/>
                </a:moveTo>
                <a:lnTo>
                  <a:pt x="41" y="20"/>
                </a:lnTo>
                <a:lnTo>
                  <a:pt x="21" y="40"/>
                </a:lnTo>
                <a:lnTo>
                  <a:pt x="0" y="20"/>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7550" name="Freeform 33"/>
          <p:cNvSpPr>
            <a:spLocks/>
          </p:cNvSpPr>
          <p:nvPr/>
        </p:nvSpPr>
        <p:spPr bwMode="auto">
          <a:xfrm>
            <a:off x="2151063" y="4394200"/>
            <a:ext cx="58737" cy="63500"/>
          </a:xfrm>
          <a:custGeom>
            <a:avLst/>
            <a:gdLst>
              <a:gd name="T0" fmla="*/ 2147483647 w 41"/>
              <a:gd name="T1" fmla="*/ 0 h 40"/>
              <a:gd name="T2" fmla="*/ 2147483647 w 41"/>
              <a:gd name="T3" fmla="*/ 2147483647 h 40"/>
              <a:gd name="T4" fmla="*/ 2147483647 w 41"/>
              <a:gd name="T5" fmla="*/ 2147483647 h 40"/>
              <a:gd name="T6" fmla="*/ 0 w 41"/>
              <a:gd name="T7" fmla="*/ 2147483647 h 40"/>
              <a:gd name="T8" fmla="*/ 2147483647 w 4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21" y="0"/>
                </a:moveTo>
                <a:lnTo>
                  <a:pt x="41" y="20"/>
                </a:lnTo>
                <a:lnTo>
                  <a:pt x="21" y="40"/>
                </a:lnTo>
                <a:lnTo>
                  <a:pt x="0" y="20"/>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7551" name="Freeform 34"/>
          <p:cNvSpPr>
            <a:spLocks/>
          </p:cNvSpPr>
          <p:nvPr/>
        </p:nvSpPr>
        <p:spPr bwMode="auto">
          <a:xfrm>
            <a:off x="2151063" y="2990850"/>
            <a:ext cx="58737" cy="53975"/>
          </a:xfrm>
          <a:custGeom>
            <a:avLst/>
            <a:gdLst>
              <a:gd name="T0" fmla="*/ 2147483647 w 41"/>
              <a:gd name="T1" fmla="*/ 0 h 34"/>
              <a:gd name="T2" fmla="*/ 2147483647 w 41"/>
              <a:gd name="T3" fmla="*/ 2147483647 h 34"/>
              <a:gd name="T4" fmla="*/ 2147483647 w 41"/>
              <a:gd name="T5" fmla="*/ 2147483647 h 34"/>
              <a:gd name="T6" fmla="*/ 0 w 41"/>
              <a:gd name="T7" fmla="*/ 2147483647 h 34"/>
              <a:gd name="T8" fmla="*/ 2147483647 w 41"/>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4">
                <a:moveTo>
                  <a:pt x="21" y="0"/>
                </a:moveTo>
                <a:lnTo>
                  <a:pt x="41" y="20"/>
                </a:lnTo>
                <a:lnTo>
                  <a:pt x="21" y="34"/>
                </a:lnTo>
                <a:lnTo>
                  <a:pt x="0" y="20"/>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7552" name="Freeform 35"/>
          <p:cNvSpPr>
            <a:spLocks/>
          </p:cNvSpPr>
          <p:nvPr/>
        </p:nvSpPr>
        <p:spPr bwMode="auto">
          <a:xfrm>
            <a:off x="2162175" y="3395663"/>
            <a:ext cx="55563"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53" name="Freeform 36"/>
          <p:cNvSpPr>
            <a:spLocks/>
          </p:cNvSpPr>
          <p:nvPr/>
        </p:nvSpPr>
        <p:spPr bwMode="auto">
          <a:xfrm>
            <a:off x="2162175" y="3810000"/>
            <a:ext cx="55563" cy="52388"/>
          </a:xfrm>
          <a:custGeom>
            <a:avLst/>
            <a:gdLst>
              <a:gd name="T0" fmla="*/ 2147483647 w 40"/>
              <a:gd name="T1" fmla="*/ 0 h 33"/>
              <a:gd name="T2" fmla="*/ 2147483647 w 40"/>
              <a:gd name="T3" fmla="*/ 2147483647 h 33"/>
              <a:gd name="T4" fmla="*/ 2147483647 w 40"/>
              <a:gd name="T5" fmla="*/ 2147483647 h 33"/>
              <a:gd name="T6" fmla="*/ 0 w 40"/>
              <a:gd name="T7" fmla="*/ 2147483647 h 33"/>
              <a:gd name="T8" fmla="*/ 2147483647 w 40"/>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3">
                <a:moveTo>
                  <a:pt x="20" y="0"/>
                </a:moveTo>
                <a:lnTo>
                  <a:pt x="40" y="13"/>
                </a:lnTo>
                <a:lnTo>
                  <a:pt x="20" y="33"/>
                </a:lnTo>
                <a:lnTo>
                  <a:pt x="0" y="13"/>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54" name="Freeform 37"/>
          <p:cNvSpPr>
            <a:spLocks/>
          </p:cNvSpPr>
          <p:nvPr/>
        </p:nvSpPr>
        <p:spPr bwMode="auto">
          <a:xfrm>
            <a:off x="2162175" y="4160838"/>
            <a:ext cx="55563" cy="52387"/>
          </a:xfrm>
          <a:custGeom>
            <a:avLst/>
            <a:gdLst>
              <a:gd name="T0" fmla="*/ 2147483647 w 40"/>
              <a:gd name="T1" fmla="*/ 0 h 33"/>
              <a:gd name="T2" fmla="*/ 2147483647 w 40"/>
              <a:gd name="T3" fmla="*/ 2147483647 h 33"/>
              <a:gd name="T4" fmla="*/ 2147483647 w 40"/>
              <a:gd name="T5" fmla="*/ 2147483647 h 33"/>
              <a:gd name="T6" fmla="*/ 0 w 40"/>
              <a:gd name="T7" fmla="*/ 2147483647 h 33"/>
              <a:gd name="T8" fmla="*/ 2147483647 w 40"/>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3">
                <a:moveTo>
                  <a:pt x="20" y="0"/>
                </a:moveTo>
                <a:lnTo>
                  <a:pt x="40" y="20"/>
                </a:lnTo>
                <a:lnTo>
                  <a:pt x="20" y="33"/>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55" name="Freeform 38"/>
          <p:cNvSpPr>
            <a:spLocks/>
          </p:cNvSpPr>
          <p:nvPr/>
        </p:nvSpPr>
        <p:spPr bwMode="auto">
          <a:xfrm>
            <a:off x="2162175" y="4894263"/>
            <a:ext cx="55563"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56" name="Freeform 39"/>
          <p:cNvSpPr>
            <a:spLocks/>
          </p:cNvSpPr>
          <p:nvPr/>
        </p:nvSpPr>
        <p:spPr bwMode="auto">
          <a:xfrm>
            <a:off x="2162175" y="5118100"/>
            <a:ext cx="55563"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57" name="Freeform 40"/>
          <p:cNvSpPr>
            <a:spLocks/>
          </p:cNvSpPr>
          <p:nvPr/>
        </p:nvSpPr>
        <p:spPr bwMode="auto">
          <a:xfrm>
            <a:off x="2181225" y="5903913"/>
            <a:ext cx="57150"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58" name="Freeform 41"/>
          <p:cNvSpPr>
            <a:spLocks/>
          </p:cNvSpPr>
          <p:nvPr/>
        </p:nvSpPr>
        <p:spPr bwMode="auto">
          <a:xfrm>
            <a:off x="2200275" y="6010275"/>
            <a:ext cx="55563"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59" name="Freeform 42"/>
          <p:cNvSpPr>
            <a:spLocks/>
          </p:cNvSpPr>
          <p:nvPr/>
        </p:nvSpPr>
        <p:spPr bwMode="auto">
          <a:xfrm>
            <a:off x="2209800" y="5978525"/>
            <a:ext cx="46038" cy="63500"/>
          </a:xfrm>
          <a:custGeom>
            <a:avLst/>
            <a:gdLst>
              <a:gd name="T0" fmla="*/ 2147483647 w 33"/>
              <a:gd name="T1" fmla="*/ 0 h 40"/>
              <a:gd name="T2" fmla="*/ 2147483647 w 33"/>
              <a:gd name="T3" fmla="*/ 2147483647 h 40"/>
              <a:gd name="T4" fmla="*/ 2147483647 w 33"/>
              <a:gd name="T5" fmla="*/ 2147483647 h 40"/>
              <a:gd name="T6" fmla="*/ 0 w 33"/>
              <a:gd name="T7" fmla="*/ 2147483647 h 40"/>
              <a:gd name="T8" fmla="*/ 2147483647 w 3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0">
                <a:moveTo>
                  <a:pt x="20" y="0"/>
                </a:moveTo>
                <a:lnTo>
                  <a:pt x="33"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60" name="Freeform 43"/>
          <p:cNvSpPr>
            <a:spLocks/>
          </p:cNvSpPr>
          <p:nvPr/>
        </p:nvSpPr>
        <p:spPr bwMode="auto">
          <a:xfrm>
            <a:off x="2209800" y="6021388"/>
            <a:ext cx="55563" cy="52387"/>
          </a:xfrm>
          <a:custGeom>
            <a:avLst/>
            <a:gdLst>
              <a:gd name="T0" fmla="*/ 2147483647 w 40"/>
              <a:gd name="T1" fmla="*/ 0 h 33"/>
              <a:gd name="T2" fmla="*/ 2147483647 w 40"/>
              <a:gd name="T3" fmla="*/ 2147483647 h 33"/>
              <a:gd name="T4" fmla="*/ 2147483647 w 40"/>
              <a:gd name="T5" fmla="*/ 2147483647 h 33"/>
              <a:gd name="T6" fmla="*/ 0 w 40"/>
              <a:gd name="T7" fmla="*/ 2147483647 h 33"/>
              <a:gd name="T8" fmla="*/ 2147483647 w 40"/>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3">
                <a:moveTo>
                  <a:pt x="20" y="0"/>
                </a:moveTo>
                <a:lnTo>
                  <a:pt x="40" y="13"/>
                </a:lnTo>
                <a:lnTo>
                  <a:pt x="20" y="33"/>
                </a:lnTo>
                <a:lnTo>
                  <a:pt x="0" y="13"/>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61" name="Freeform 44"/>
          <p:cNvSpPr>
            <a:spLocks/>
          </p:cNvSpPr>
          <p:nvPr/>
        </p:nvSpPr>
        <p:spPr bwMode="auto">
          <a:xfrm>
            <a:off x="2217738" y="6021388"/>
            <a:ext cx="47625" cy="63500"/>
          </a:xfrm>
          <a:custGeom>
            <a:avLst/>
            <a:gdLst>
              <a:gd name="T0" fmla="*/ 2147483647 w 34"/>
              <a:gd name="T1" fmla="*/ 0 h 40"/>
              <a:gd name="T2" fmla="*/ 2147483647 w 34"/>
              <a:gd name="T3" fmla="*/ 2147483647 h 40"/>
              <a:gd name="T4" fmla="*/ 2147483647 w 34"/>
              <a:gd name="T5" fmla="*/ 2147483647 h 40"/>
              <a:gd name="T6" fmla="*/ 0 w 34"/>
              <a:gd name="T7" fmla="*/ 2147483647 h 40"/>
              <a:gd name="T8" fmla="*/ 2147483647 w 34"/>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0">
                <a:moveTo>
                  <a:pt x="14" y="0"/>
                </a:moveTo>
                <a:lnTo>
                  <a:pt x="34" y="20"/>
                </a:lnTo>
                <a:lnTo>
                  <a:pt x="14" y="40"/>
                </a:lnTo>
                <a:lnTo>
                  <a:pt x="0" y="20"/>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7562" name="Freeform 45"/>
          <p:cNvSpPr>
            <a:spLocks/>
          </p:cNvSpPr>
          <p:nvPr/>
        </p:nvSpPr>
        <p:spPr bwMode="auto">
          <a:xfrm>
            <a:off x="2217738" y="6030913"/>
            <a:ext cx="47625" cy="53975"/>
          </a:xfrm>
          <a:custGeom>
            <a:avLst/>
            <a:gdLst>
              <a:gd name="T0" fmla="*/ 2147483647 w 34"/>
              <a:gd name="T1" fmla="*/ 0 h 34"/>
              <a:gd name="T2" fmla="*/ 2147483647 w 34"/>
              <a:gd name="T3" fmla="*/ 2147483647 h 34"/>
              <a:gd name="T4" fmla="*/ 2147483647 w 34"/>
              <a:gd name="T5" fmla="*/ 2147483647 h 34"/>
              <a:gd name="T6" fmla="*/ 0 w 34"/>
              <a:gd name="T7" fmla="*/ 2147483647 h 34"/>
              <a:gd name="T8" fmla="*/ 2147483647 w 3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4">
                <a:moveTo>
                  <a:pt x="20" y="0"/>
                </a:moveTo>
                <a:lnTo>
                  <a:pt x="34" y="20"/>
                </a:lnTo>
                <a:lnTo>
                  <a:pt x="20" y="34"/>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63" name="Freeform 46"/>
          <p:cNvSpPr>
            <a:spLocks/>
          </p:cNvSpPr>
          <p:nvPr/>
        </p:nvSpPr>
        <p:spPr bwMode="auto">
          <a:xfrm>
            <a:off x="2255838" y="6053138"/>
            <a:ext cx="57150"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64" name="Freeform 47"/>
          <p:cNvSpPr>
            <a:spLocks/>
          </p:cNvSpPr>
          <p:nvPr/>
        </p:nvSpPr>
        <p:spPr bwMode="auto">
          <a:xfrm>
            <a:off x="2360613" y="6053138"/>
            <a:ext cx="57150"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65" name="Freeform 48"/>
          <p:cNvSpPr>
            <a:spLocks/>
          </p:cNvSpPr>
          <p:nvPr/>
        </p:nvSpPr>
        <p:spPr bwMode="auto">
          <a:xfrm>
            <a:off x="2557463" y="6062663"/>
            <a:ext cx="58737" cy="53975"/>
          </a:xfrm>
          <a:custGeom>
            <a:avLst/>
            <a:gdLst>
              <a:gd name="T0" fmla="*/ 2147483647 w 41"/>
              <a:gd name="T1" fmla="*/ 0 h 34"/>
              <a:gd name="T2" fmla="*/ 2147483647 w 41"/>
              <a:gd name="T3" fmla="*/ 2147483647 h 34"/>
              <a:gd name="T4" fmla="*/ 2147483647 w 41"/>
              <a:gd name="T5" fmla="*/ 2147483647 h 34"/>
              <a:gd name="T6" fmla="*/ 0 w 41"/>
              <a:gd name="T7" fmla="*/ 2147483647 h 34"/>
              <a:gd name="T8" fmla="*/ 2147483647 w 41"/>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4">
                <a:moveTo>
                  <a:pt x="21" y="0"/>
                </a:moveTo>
                <a:lnTo>
                  <a:pt x="41" y="14"/>
                </a:lnTo>
                <a:lnTo>
                  <a:pt x="21" y="34"/>
                </a:lnTo>
                <a:lnTo>
                  <a:pt x="0" y="14"/>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7566" name="Freeform 49"/>
          <p:cNvSpPr>
            <a:spLocks/>
          </p:cNvSpPr>
          <p:nvPr/>
        </p:nvSpPr>
        <p:spPr bwMode="auto">
          <a:xfrm>
            <a:off x="2984500" y="6062663"/>
            <a:ext cx="55563" cy="65087"/>
          </a:xfrm>
          <a:custGeom>
            <a:avLst/>
            <a:gdLst>
              <a:gd name="T0" fmla="*/ 2147483647 w 40"/>
              <a:gd name="T1" fmla="*/ 0 h 41"/>
              <a:gd name="T2" fmla="*/ 2147483647 w 40"/>
              <a:gd name="T3" fmla="*/ 2147483647 h 41"/>
              <a:gd name="T4" fmla="*/ 2147483647 w 40"/>
              <a:gd name="T5" fmla="*/ 2147483647 h 41"/>
              <a:gd name="T6" fmla="*/ 0 w 40"/>
              <a:gd name="T7" fmla="*/ 2147483647 h 41"/>
              <a:gd name="T8" fmla="*/ 2147483647 w 40"/>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1">
                <a:moveTo>
                  <a:pt x="20" y="0"/>
                </a:moveTo>
                <a:lnTo>
                  <a:pt x="40" y="21"/>
                </a:lnTo>
                <a:lnTo>
                  <a:pt x="20" y="41"/>
                </a:lnTo>
                <a:lnTo>
                  <a:pt x="0" y="21"/>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67" name="Freeform 50"/>
          <p:cNvSpPr>
            <a:spLocks/>
          </p:cNvSpPr>
          <p:nvPr/>
        </p:nvSpPr>
        <p:spPr bwMode="auto">
          <a:xfrm>
            <a:off x="3001963" y="6053138"/>
            <a:ext cx="57150"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68" name="Freeform 51"/>
          <p:cNvSpPr>
            <a:spLocks/>
          </p:cNvSpPr>
          <p:nvPr/>
        </p:nvSpPr>
        <p:spPr bwMode="auto">
          <a:xfrm>
            <a:off x="3465513" y="6053138"/>
            <a:ext cx="57150"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69" name="Freeform 52"/>
          <p:cNvSpPr>
            <a:spLocks/>
          </p:cNvSpPr>
          <p:nvPr/>
        </p:nvSpPr>
        <p:spPr bwMode="auto">
          <a:xfrm>
            <a:off x="3636963" y="6053138"/>
            <a:ext cx="46037" cy="63500"/>
          </a:xfrm>
          <a:custGeom>
            <a:avLst/>
            <a:gdLst>
              <a:gd name="T0" fmla="*/ 2147483647 w 33"/>
              <a:gd name="T1" fmla="*/ 0 h 40"/>
              <a:gd name="T2" fmla="*/ 2147483647 w 33"/>
              <a:gd name="T3" fmla="*/ 2147483647 h 40"/>
              <a:gd name="T4" fmla="*/ 2147483647 w 33"/>
              <a:gd name="T5" fmla="*/ 2147483647 h 40"/>
              <a:gd name="T6" fmla="*/ 0 w 33"/>
              <a:gd name="T7" fmla="*/ 2147483647 h 40"/>
              <a:gd name="T8" fmla="*/ 2147483647 w 3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0">
                <a:moveTo>
                  <a:pt x="13" y="0"/>
                </a:moveTo>
                <a:lnTo>
                  <a:pt x="33" y="20"/>
                </a:lnTo>
                <a:lnTo>
                  <a:pt x="13" y="40"/>
                </a:lnTo>
                <a:lnTo>
                  <a:pt x="0" y="20"/>
                </a:lnTo>
                <a:lnTo>
                  <a:pt x="13" y="0"/>
                </a:lnTo>
                <a:close/>
              </a:path>
            </a:pathLst>
          </a:custGeom>
          <a:solidFill>
            <a:srgbClr val="000080"/>
          </a:solidFill>
          <a:ln w="11113">
            <a:solidFill>
              <a:srgbClr val="FF0000"/>
            </a:solidFill>
            <a:prstDash val="solid"/>
            <a:round/>
            <a:headEnd/>
            <a:tailEnd/>
          </a:ln>
        </p:spPr>
        <p:txBody>
          <a:bodyPr/>
          <a:lstStyle/>
          <a:p>
            <a:endParaRPr lang="fr-FR"/>
          </a:p>
        </p:txBody>
      </p:sp>
      <p:sp>
        <p:nvSpPr>
          <p:cNvPr id="107570" name="Freeform 53"/>
          <p:cNvSpPr>
            <a:spLocks/>
          </p:cNvSpPr>
          <p:nvPr/>
        </p:nvSpPr>
        <p:spPr bwMode="auto">
          <a:xfrm>
            <a:off x="3929063" y="6053138"/>
            <a:ext cx="57150" cy="63500"/>
          </a:xfrm>
          <a:custGeom>
            <a:avLst/>
            <a:gdLst>
              <a:gd name="T0" fmla="*/ 2147483647 w 41"/>
              <a:gd name="T1" fmla="*/ 0 h 40"/>
              <a:gd name="T2" fmla="*/ 2147483647 w 41"/>
              <a:gd name="T3" fmla="*/ 2147483647 h 40"/>
              <a:gd name="T4" fmla="*/ 2147483647 w 41"/>
              <a:gd name="T5" fmla="*/ 2147483647 h 40"/>
              <a:gd name="T6" fmla="*/ 0 w 41"/>
              <a:gd name="T7" fmla="*/ 2147483647 h 40"/>
              <a:gd name="T8" fmla="*/ 2147483647 w 4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21" y="0"/>
                </a:moveTo>
                <a:lnTo>
                  <a:pt x="41" y="20"/>
                </a:lnTo>
                <a:lnTo>
                  <a:pt x="21" y="40"/>
                </a:lnTo>
                <a:lnTo>
                  <a:pt x="0" y="20"/>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7571" name="Freeform 54"/>
          <p:cNvSpPr>
            <a:spLocks/>
          </p:cNvSpPr>
          <p:nvPr/>
        </p:nvSpPr>
        <p:spPr bwMode="auto">
          <a:xfrm>
            <a:off x="4060825" y="6062663"/>
            <a:ext cx="47625" cy="53975"/>
          </a:xfrm>
          <a:custGeom>
            <a:avLst/>
            <a:gdLst>
              <a:gd name="T0" fmla="*/ 2147483647 w 34"/>
              <a:gd name="T1" fmla="*/ 0 h 34"/>
              <a:gd name="T2" fmla="*/ 2147483647 w 34"/>
              <a:gd name="T3" fmla="*/ 2147483647 h 34"/>
              <a:gd name="T4" fmla="*/ 2147483647 w 34"/>
              <a:gd name="T5" fmla="*/ 2147483647 h 34"/>
              <a:gd name="T6" fmla="*/ 0 w 34"/>
              <a:gd name="T7" fmla="*/ 2147483647 h 34"/>
              <a:gd name="T8" fmla="*/ 2147483647 w 3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4">
                <a:moveTo>
                  <a:pt x="20" y="0"/>
                </a:moveTo>
                <a:lnTo>
                  <a:pt x="34" y="14"/>
                </a:lnTo>
                <a:lnTo>
                  <a:pt x="20" y="34"/>
                </a:lnTo>
                <a:lnTo>
                  <a:pt x="0" y="14"/>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72" name="Freeform 55"/>
          <p:cNvSpPr>
            <a:spLocks/>
          </p:cNvSpPr>
          <p:nvPr/>
        </p:nvSpPr>
        <p:spPr bwMode="auto">
          <a:xfrm>
            <a:off x="4335463" y="6053138"/>
            <a:ext cx="47625" cy="63500"/>
          </a:xfrm>
          <a:custGeom>
            <a:avLst/>
            <a:gdLst>
              <a:gd name="T0" fmla="*/ 2147483647 w 34"/>
              <a:gd name="T1" fmla="*/ 0 h 40"/>
              <a:gd name="T2" fmla="*/ 2147483647 w 34"/>
              <a:gd name="T3" fmla="*/ 2147483647 h 40"/>
              <a:gd name="T4" fmla="*/ 2147483647 w 34"/>
              <a:gd name="T5" fmla="*/ 2147483647 h 40"/>
              <a:gd name="T6" fmla="*/ 0 w 34"/>
              <a:gd name="T7" fmla="*/ 2147483647 h 40"/>
              <a:gd name="T8" fmla="*/ 2147483647 w 34"/>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0">
                <a:moveTo>
                  <a:pt x="21" y="0"/>
                </a:moveTo>
                <a:lnTo>
                  <a:pt x="34" y="20"/>
                </a:lnTo>
                <a:lnTo>
                  <a:pt x="21" y="40"/>
                </a:lnTo>
                <a:lnTo>
                  <a:pt x="0" y="20"/>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7573" name="Freeform 56"/>
          <p:cNvSpPr>
            <a:spLocks/>
          </p:cNvSpPr>
          <p:nvPr/>
        </p:nvSpPr>
        <p:spPr bwMode="auto">
          <a:xfrm>
            <a:off x="4581525" y="6053138"/>
            <a:ext cx="46038" cy="63500"/>
          </a:xfrm>
          <a:custGeom>
            <a:avLst/>
            <a:gdLst>
              <a:gd name="T0" fmla="*/ 2147483647 w 33"/>
              <a:gd name="T1" fmla="*/ 0 h 40"/>
              <a:gd name="T2" fmla="*/ 2147483647 w 33"/>
              <a:gd name="T3" fmla="*/ 2147483647 h 40"/>
              <a:gd name="T4" fmla="*/ 2147483647 w 33"/>
              <a:gd name="T5" fmla="*/ 2147483647 h 40"/>
              <a:gd name="T6" fmla="*/ 0 w 33"/>
              <a:gd name="T7" fmla="*/ 2147483647 h 40"/>
              <a:gd name="T8" fmla="*/ 2147483647 w 3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0">
                <a:moveTo>
                  <a:pt x="13" y="0"/>
                </a:moveTo>
                <a:lnTo>
                  <a:pt x="33" y="20"/>
                </a:lnTo>
                <a:lnTo>
                  <a:pt x="13" y="40"/>
                </a:lnTo>
                <a:lnTo>
                  <a:pt x="0" y="20"/>
                </a:lnTo>
                <a:lnTo>
                  <a:pt x="13" y="0"/>
                </a:lnTo>
                <a:close/>
              </a:path>
            </a:pathLst>
          </a:custGeom>
          <a:solidFill>
            <a:srgbClr val="000080"/>
          </a:solidFill>
          <a:ln w="11113">
            <a:solidFill>
              <a:srgbClr val="FF0000"/>
            </a:solidFill>
            <a:prstDash val="solid"/>
            <a:round/>
            <a:headEnd/>
            <a:tailEnd/>
          </a:ln>
        </p:spPr>
        <p:txBody>
          <a:bodyPr/>
          <a:lstStyle/>
          <a:p>
            <a:endParaRPr lang="fr-FR"/>
          </a:p>
        </p:txBody>
      </p:sp>
      <p:sp>
        <p:nvSpPr>
          <p:cNvPr id="107574" name="Freeform 57"/>
          <p:cNvSpPr>
            <a:spLocks/>
          </p:cNvSpPr>
          <p:nvPr/>
        </p:nvSpPr>
        <p:spPr bwMode="auto">
          <a:xfrm>
            <a:off x="4835525" y="6062663"/>
            <a:ext cx="58738" cy="53975"/>
          </a:xfrm>
          <a:custGeom>
            <a:avLst/>
            <a:gdLst>
              <a:gd name="T0" fmla="*/ 2147483647 w 41"/>
              <a:gd name="T1" fmla="*/ 0 h 34"/>
              <a:gd name="T2" fmla="*/ 2147483647 w 41"/>
              <a:gd name="T3" fmla="*/ 2147483647 h 34"/>
              <a:gd name="T4" fmla="*/ 2147483647 w 41"/>
              <a:gd name="T5" fmla="*/ 2147483647 h 34"/>
              <a:gd name="T6" fmla="*/ 0 w 41"/>
              <a:gd name="T7" fmla="*/ 2147483647 h 34"/>
              <a:gd name="T8" fmla="*/ 2147483647 w 41"/>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4">
                <a:moveTo>
                  <a:pt x="20" y="0"/>
                </a:moveTo>
                <a:lnTo>
                  <a:pt x="41" y="14"/>
                </a:lnTo>
                <a:lnTo>
                  <a:pt x="20" y="34"/>
                </a:lnTo>
                <a:lnTo>
                  <a:pt x="0" y="14"/>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75" name="Freeform 58"/>
          <p:cNvSpPr>
            <a:spLocks/>
          </p:cNvSpPr>
          <p:nvPr/>
        </p:nvSpPr>
        <p:spPr bwMode="auto">
          <a:xfrm>
            <a:off x="5430838" y="6053138"/>
            <a:ext cx="57150"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76" name="Freeform 59"/>
          <p:cNvSpPr>
            <a:spLocks/>
          </p:cNvSpPr>
          <p:nvPr/>
        </p:nvSpPr>
        <p:spPr bwMode="auto">
          <a:xfrm>
            <a:off x="5808663" y="6053138"/>
            <a:ext cx="57150"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77" name="Freeform 60"/>
          <p:cNvSpPr>
            <a:spLocks/>
          </p:cNvSpPr>
          <p:nvPr/>
        </p:nvSpPr>
        <p:spPr bwMode="auto">
          <a:xfrm>
            <a:off x="6037263" y="6053138"/>
            <a:ext cx="55562"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78" name="Freeform 61"/>
          <p:cNvSpPr>
            <a:spLocks/>
          </p:cNvSpPr>
          <p:nvPr/>
        </p:nvSpPr>
        <p:spPr bwMode="auto">
          <a:xfrm>
            <a:off x="6188075" y="6053138"/>
            <a:ext cx="55563"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79" name="Freeform 62"/>
          <p:cNvSpPr>
            <a:spLocks/>
          </p:cNvSpPr>
          <p:nvPr/>
        </p:nvSpPr>
        <p:spPr bwMode="auto">
          <a:xfrm>
            <a:off x="6594475" y="6053138"/>
            <a:ext cx="55563"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80" name="Freeform 63"/>
          <p:cNvSpPr>
            <a:spLocks/>
          </p:cNvSpPr>
          <p:nvPr/>
        </p:nvSpPr>
        <p:spPr bwMode="auto">
          <a:xfrm>
            <a:off x="7075488" y="6053138"/>
            <a:ext cx="57150" cy="63500"/>
          </a:xfrm>
          <a:custGeom>
            <a:avLst/>
            <a:gdLst>
              <a:gd name="T0" fmla="*/ 2147483647 w 41"/>
              <a:gd name="T1" fmla="*/ 0 h 40"/>
              <a:gd name="T2" fmla="*/ 2147483647 w 41"/>
              <a:gd name="T3" fmla="*/ 2147483647 h 40"/>
              <a:gd name="T4" fmla="*/ 2147483647 w 41"/>
              <a:gd name="T5" fmla="*/ 2147483647 h 40"/>
              <a:gd name="T6" fmla="*/ 0 w 41"/>
              <a:gd name="T7" fmla="*/ 2147483647 h 40"/>
              <a:gd name="T8" fmla="*/ 2147483647 w 4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21" y="0"/>
                </a:moveTo>
                <a:lnTo>
                  <a:pt x="41" y="20"/>
                </a:lnTo>
                <a:lnTo>
                  <a:pt x="21" y="40"/>
                </a:lnTo>
                <a:lnTo>
                  <a:pt x="0" y="20"/>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7581" name="Freeform 64"/>
          <p:cNvSpPr>
            <a:spLocks/>
          </p:cNvSpPr>
          <p:nvPr/>
        </p:nvSpPr>
        <p:spPr bwMode="auto">
          <a:xfrm>
            <a:off x="7312025" y="6053138"/>
            <a:ext cx="57150" cy="63500"/>
          </a:xfrm>
          <a:custGeom>
            <a:avLst/>
            <a:gdLst>
              <a:gd name="T0" fmla="*/ 2147483647 w 40"/>
              <a:gd name="T1" fmla="*/ 0 h 40"/>
              <a:gd name="T2" fmla="*/ 2147483647 w 40"/>
              <a:gd name="T3" fmla="*/ 2147483647 h 40"/>
              <a:gd name="T4" fmla="*/ 2147483647 w 40"/>
              <a:gd name="T5" fmla="*/ 2147483647 h 40"/>
              <a:gd name="T6" fmla="*/ 0 w 40"/>
              <a:gd name="T7" fmla="*/ 2147483647 h 40"/>
              <a:gd name="T8" fmla="*/ 2147483647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lnTo>
                  <a:pt x="40" y="20"/>
                </a:lnTo>
                <a:lnTo>
                  <a:pt x="20" y="40"/>
                </a:lnTo>
                <a:lnTo>
                  <a:pt x="0" y="20"/>
                </a:lnTo>
                <a:lnTo>
                  <a:pt x="20" y="0"/>
                </a:lnTo>
                <a:close/>
              </a:path>
            </a:pathLst>
          </a:custGeom>
          <a:solidFill>
            <a:srgbClr val="000080"/>
          </a:solidFill>
          <a:ln w="11113">
            <a:solidFill>
              <a:srgbClr val="FF0000"/>
            </a:solidFill>
            <a:prstDash val="solid"/>
            <a:round/>
            <a:headEnd/>
            <a:tailEnd/>
          </a:ln>
        </p:spPr>
        <p:txBody>
          <a:bodyPr/>
          <a:lstStyle/>
          <a:p>
            <a:endParaRPr lang="fr-FR"/>
          </a:p>
        </p:txBody>
      </p:sp>
      <p:sp>
        <p:nvSpPr>
          <p:cNvPr id="107582" name="Rectangle 65"/>
          <p:cNvSpPr>
            <a:spLocks noChangeArrowheads="1"/>
          </p:cNvSpPr>
          <p:nvPr/>
        </p:nvSpPr>
        <p:spPr bwMode="auto">
          <a:xfrm>
            <a:off x="4500563" y="2708275"/>
            <a:ext cx="3240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fr-FR" sz="1900" b="1" smtClean="0">
                <a:latin typeface="Times" charset="0"/>
              </a:rPr>
              <a:t>PSA development of patient #5</a:t>
            </a:r>
            <a:endParaRPr lang="fr-FR" sz="1900" b="1">
              <a:latin typeface="Times New Roman" charset="0"/>
            </a:endParaRPr>
          </a:p>
        </p:txBody>
      </p:sp>
      <p:sp>
        <p:nvSpPr>
          <p:cNvPr id="107583" name="Rectangle 66"/>
          <p:cNvSpPr>
            <a:spLocks noChangeArrowheads="1"/>
          </p:cNvSpPr>
          <p:nvPr/>
        </p:nvSpPr>
        <p:spPr bwMode="auto">
          <a:xfrm>
            <a:off x="1301750" y="5967413"/>
            <a:ext cx="1095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solidFill>
                  <a:srgbClr val="000000"/>
                </a:solidFill>
                <a:latin typeface="Times" charset="0"/>
              </a:rPr>
              <a:t>0</a:t>
            </a:r>
            <a:endParaRPr lang="fr-FR" b="1">
              <a:latin typeface="Times New Roman" charset="0"/>
            </a:endParaRPr>
          </a:p>
        </p:txBody>
      </p:sp>
      <p:sp>
        <p:nvSpPr>
          <p:cNvPr id="107584" name="Rectangle 67"/>
          <p:cNvSpPr>
            <a:spLocks noChangeArrowheads="1"/>
          </p:cNvSpPr>
          <p:nvPr/>
        </p:nvSpPr>
        <p:spPr bwMode="auto">
          <a:xfrm>
            <a:off x="1208088" y="5265738"/>
            <a:ext cx="2174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50</a:t>
            </a:r>
            <a:endParaRPr lang="fr-FR" b="1">
              <a:latin typeface="Times New Roman" charset="0"/>
            </a:endParaRPr>
          </a:p>
        </p:txBody>
      </p:sp>
      <p:sp>
        <p:nvSpPr>
          <p:cNvPr id="107585" name="Rectangle 68"/>
          <p:cNvSpPr>
            <a:spLocks noChangeArrowheads="1"/>
          </p:cNvSpPr>
          <p:nvPr/>
        </p:nvSpPr>
        <p:spPr bwMode="auto">
          <a:xfrm>
            <a:off x="1112838" y="4564063"/>
            <a:ext cx="327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100</a:t>
            </a:r>
            <a:endParaRPr lang="fr-FR" b="1">
              <a:latin typeface="Times New Roman" charset="0"/>
            </a:endParaRPr>
          </a:p>
        </p:txBody>
      </p:sp>
      <p:sp>
        <p:nvSpPr>
          <p:cNvPr id="107586" name="Rectangle 69"/>
          <p:cNvSpPr>
            <a:spLocks noChangeArrowheads="1"/>
          </p:cNvSpPr>
          <p:nvPr/>
        </p:nvSpPr>
        <p:spPr bwMode="auto">
          <a:xfrm>
            <a:off x="1112838" y="3852863"/>
            <a:ext cx="327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150</a:t>
            </a:r>
            <a:endParaRPr lang="fr-FR" b="1">
              <a:latin typeface="Times New Roman" charset="0"/>
            </a:endParaRPr>
          </a:p>
        </p:txBody>
      </p:sp>
      <p:sp>
        <p:nvSpPr>
          <p:cNvPr id="107587" name="Rectangle 70"/>
          <p:cNvSpPr>
            <a:spLocks noChangeArrowheads="1"/>
          </p:cNvSpPr>
          <p:nvPr/>
        </p:nvSpPr>
        <p:spPr bwMode="auto">
          <a:xfrm>
            <a:off x="1112838" y="3151188"/>
            <a:ext cx="327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200</a:t>
            </a:r>
            <a:endParaRPr lang="fr-FR" b="1">
              <a:latin typeface="Times New Roman" charset="0"/>
            </a:endParaRPr>
          </a:p>
        </p:txBody>
      </p:sp>
      <p:sp>
        <p:nvSpPr>
          <p:cNvPr id="107588" name="Rectangle 71"/>
          <p:cNvSpPr>
            <a:spLocks noChangeArrowheads="1"/>
          </p:cNvSpPr>
          <p:nvPr/>
        </p:nvSpPr>
        <p:spPr bwMode="auto">
          <a:xfrm>
            <a:off x="1112838" y="2438400"/>
            <a:ext cx="32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250</a:t>
            </a:r>
            <a:endParaRPr lang="fr-FR" b="1">
              <a:latin typeface="Times New Roman" charset="0"/>
            </a:endParaRPr>
          </a:p>
        </p:txBody>
      </p:sp>
      <p:sp>
        <p:nvSpPr>
          <p:cNvPr id="107589" name="Rectangle 72"/>
          <p:cNvSpPr>
            <a:spLocks noChangeArrowheads="1"/>
          </p:cNvSpPr>
          <p:nvPr/>
        </p:nvSpPr>
        <p:spPr bwMode="auto">
          <a:xfrm>
            <a:off x="1330325" y="6286500"/>
            <a:ext cx="508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12-92</a:t>
            </a:r>
            <a:endParaRPr lang="fr-FR" b="1">
              <a:latin typeface="Times New Roman" charset="0"/>
            </a:endParaRPr>
          </a:p>
        </p:txBody>
      </p:sp>
      <p:sp>
        <p:nvSpPr>
          <p:cNvPr id="107590" name="Rectangle 73"/>
          <p:cNvSpPr>
            <a:spLocks noChangeArrowheads="1"/>
          </p:cNvSpPr>
          <p:nvPr/>
        </p:nvSpPr>
        <p:spPr bwMode="auto">
          <a:xfrm>
            <a:off x="2406650" y="6286500"/>
            <a:ext cx="508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05-94</a:t>
            </a:r>
            <a:endParaRPr lang="fr-FR" b="1">
              <a:latin typeface="Times New Roman" charset="0"/>
            </a:endParaRPr>
          </a:p>
        </p:txBody>
      </p:sp>
      <p:sp>
        <p:nvSpPr>
          <p:cNvPr id="107591" name="Rectangle 74"/>
          <p:cNvSpPr>
            <a:spLocks noChangeArrowheads="1"/>
          </p:cNvSpPr>
          <p:nvPr/>
        </p:nvSpPr>
        <p:spPr bwMode="auto">
          <a:xfrm>
            <a:off x="3484563" y="6286500"/>
            <a:ext cx="508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09-95</a:t>
            </a:r>
            <a:endParaRPr lang="fr-FR" b="1">
              <a:latin typeface="Times New Roman" charset="0"/>
            </a:endParaRPr>
          </a:p>
        </p:txBody>
      </p:sp>
      <p:sp>
        <p:nvSpPr>
          <p:cNvPr id="107592" name="Rectangle 75"/>
          <p:cNvSpPr>
            <a:spLocks noChangeArrowheads="1"/>
          </p:cNvSpPr>
          <p:nvPr/>
        </p:nvSpPr>
        <p:spPr bwMode="auto">
          <a:xfrm>
            <a:off x="4562475" y="6286500"/>
            <a:ext cx="508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02-97</a:t>
            </a:r>
            <a:endParaRPr lang="fr-FR" b="1">
              <a:latin typeface="Times New Roman" charset="0"/>
            </a:endParaRPr>
          </a:p>
        </p:txBody>
      </p:sp>
      <p:sp>
        <p:nvSpPr>
          <p:cNvPr id="107593" name="Rectangle 76"/>
          <p:cNvSpPr>
            <a:spLocks noChangeArrowheads="1"/>
          </p:cNvSpPr>
          <p:nvPr/>
        </p:nvSpPr>
        <p:spPr bwMode="auto">
          <a:xfrm>
            <a:off x="5648325" y="6286500"/>
            <a:ext cx="508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06-98</a:t>
            </a:r>
            <a:endParaRPr lang="fr-FR" b="1">
              <a:latin typeface="Times New Roman" charset="0"/>
            </a:endParaRPr>
          </a:p>
        </p:txBody>
      </p:sp>
      <p:sp>
        <p:nvSpPr>
          <p:cNvPr id="107594" name="Rectangle 77"/>
          <p:cNvSpPr>
            <a:spLocks noChangeArrowheads="1"/>
          </p:cNvSpPr>
          <p:nvPr/>
        </p:nvSpPr>
        <p:spPr bwMode="auto">
          <a:xfrm>
            <a:off x="6726238" y="6286500"/>
            <a:ext cx="508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10-99</a:t>
            </a:r>
            <a:endParaRPr lang="fr-FR" b="1">
              <a:latin typeface="Times New Roman" charset="0"/>
            </a:endParaRPr>
          </a:p>
        </p:txBody>
      </p:sp>
      <p:sp>
        <p:nvSpPr>
          <p:cNvPr id="107595" name="Rectangle 78"/>
          <p:cNvSpPr>
            <a:spLocks noChangeArrowheads="1"/>
          </p:cNvSpPr>
          <p:nvPr/>
        </p:nvSpPr>
        <p:spPr bwMode="auto">
          <a:xfrm>
            <a:off x="7802563" y="6286500"/>
            <a:ext cx="508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03-01</a:t>
            </a:r>
            <a:endParaRPr lang="fr-FR" b="1">
              <a:latin typeface="Times New Roman" charset="0"/>
            </a:endParaRPr>
          </a:p>
        </p:txBody>
      </p:sp>
      <p:sp>
        <p:nvSpPr>
          <p:cNvPr id="107596" name="Rectangle 79"/>
          <p:cNvSpPr>
            <a:spLocks noChangeArrowheads="1"/>
          </p:cNvSpPr>
          <p:nvPr/>
        </p:nvSpPr>
        <p:spPr bwMode="auto">
          <a:xfrm>
            <a:off x="4572000" y="6599238"/>
            <a:ext cx="481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Time</a:t>
            </a:r>
            <a:endParaRPr lang="fr-FR" b="1">
              <a:latin typeface="Times New Roman" charset="0"/>
            </a:endParaRPr>
          </a:p>
        </p:txBody>
      </p:sp>
      <p:sp>
        <p:nvSpPr>
          <p:cNvPr id="107597" name="Rectangle 80"/>
          <p:cNvSpPr>
            <a:spLocks noChangeArrowheads="1"/>
          </p:cNvSpPr>
          <p:nvPr/>
        </p:nvSpPr>
        <p:spPr bwMode="auto">
          <a:xfrm rot="-5400000">
            <a:off x="372269" y="4190207"/>
            <a:ext cx="1133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PSA (ng/ml)</a:t>
            </a:r>
            <a:endParaRPr lang="fr-FR" b="1">
              <a:latin typeface="Times New Roman" charset="0"/>
            </a:endParaRPr>
          </a:p>
        </p:txBody>
      </p:sp>
      <p:sp>
        <p:nvSpPr>
          <p:cNvPr id="107598" name="Rectangle 81"/>
          <p:cNvSpPr>
            <a:spLocks noChangeArrowheads="1"/>
          </p:cNvSpPr>
          <p:nvPr/>
        </p:nvSpPr>
        <p:spPr bwMode="auto">
          <a:xfrm>
            <a:off x="2633663" y="2854325"/>
            <a:ext cx="125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fr-FR" sz="1900" b="1" smtClean="0">
                <a:latin typeface="Times" charset="0"/>
              </a:rPr>
              <a:t>HIFU Session</a:t>
            </a:r>
            <a:endParaRPr lang="fr-FR" b="1">
              <a:latin typeface="Times New Roman" charset="0"/>
            </a:endParaRPr>
          </a:p>
        </p:txBody>
      </p:sp>
      <p:sp>
        <p:nvSpPr>
          <p:cNvPr id="107599" name="Rectangle 82"/>
          <p:cNvSpPr>
            <a:spLocks noChangeArrowheads="1"/>
          </p:cNvSpPr>
          <p:nvPr/>
        </p:nvSpPr>
        <p:spPr bwMode="auto">
          <a:xfrm>
            <a:off x="5413375" y="3852863"/>
            <a:ext cx="21320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900" b="1" smtClean="0">
                <a:solidFill>
                  <a:schemeClr val="folHlink"/>
                </a:solidFill>
                <a:latin typeface="Times" charset="0"/>
              </a:rPr>
              <a:t>Last PSA : 0.4 ng/ml</a:t>
            </a:r>
            <a:endParaRPr lang="fr-FR" b="1">
              <a:solidFill>
                <a:schemeClr val="folHlink"/>
              </a:solidFill>
              <a:latin typeface="Times New Roman" charset="0"/>
            </a:endParaRPr>
          </a:p>
        </p:txBody>
      </p:sp>
      <p:sp>
        <p:nvSpPr>
          <p:cNvPr id="107600" name="Rectangle 83"/>
          <p:cNvSpPr>
            <a:spLocks noChangeArrowheads="1"/>
          </p:cNvSpPr>
          <p:nvPr/>
        </p:nvSpPr>
        <p:spPr bwMode="auto">
          <a:xfrm>
            <a:off x="3198813" y="3400425"/>
            <a:ext cx="18208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900" b="1" smtClean="0">
                <a:latin typeface="Times" charset="0"/>
              </a:rPr>
              <a:t>Negative Biopsies</a:t>
            </a:r>
            <a:endParaRPr lang="fr-FR" b="1">
              <a:latin typeface="Times New Roman" charset="0"/>
            </a:endParaRPr>
          </a:p>
        </p:txBody>
      </p:sp>
      <p:sp>
        <p:nvSpPr>
          <p:cNvPr id="115796" name="Line 84"/>
          <p:cNvSpPr>
            <a:spLocks noChangeShapeType="1"/>
          </p:cNvSpPr>
          <p:nvPr/>
        </p:nvSpPr>
        <p:spPr bwMode="auto">
          <a:xfrm flipH="1">
            <a:off x="2062454" y="3182938"/>
            <a:ext cx="583909" cy="8255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15797" name="Line 85"/>
          <p:cNvSpPr>
            <a:spLocks noChangeShapeType="1"/>
          </p:cNvSpPr>
          <p:nvPr/>
        </p:nvSpPr>
        <p:spPr bwMode="auto">
          <a:xfrm flipH="1">
            <a:off x="2635250" y="3983038"/>
            <a:ext cx="858838" cy="20193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15798" name="Line 86"/>
          <p:cNvSpPr>
            <a:spLocks noChangeShapeType="1"/>
          </p:cNvSpPr>
          <p:nvPr/>
        </p:nvSpPr>
        <p:spPr bwMode="auto">
          <a:xfrm>
            <a:off x="3494088" y="3983038"/>
            <a:ext cx="0" cy="20701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15799" name="Line 87"/>
          <p:cNvSpPr>
            <a:spLocks noChangeShapeType="1"/>
          </p:cNvSpPr>
          <p:nvPr/>
        </p:nvSpPr>
        <p:spPr bwMode="auto">
          <a:xfrm>
            <a:off x="3516313" y="4008438"/>
            <a:ext cx="1252537" cy="2006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15800" name="Line 88"/>
          <p:cNvSpPr>
            <a:spLocks noChangeShapeType="1"/>
          </p:cNvSpPr>
          <p:nvPr/>
        </p:nvSpPr>
        <p:spPr bwMode="auto">
          <a:xfrm>
            <a:off x="6248400" y="4211638"/>
            <a:ext cx="1095375" cy="180340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2" name="Titre 1"/>
          <p:cNvSpPr>
            <a:spLocks noGrp="1"/>
          </p:cNvSpPr>
          <p:nvPr>
            <p:ph type="title"/>
          </p:nvPr>
        </p:nvSpPr>
        <p:spPr>
          <a:xfrm>
            <a:off x="176383" y="274638"/>
            <a:ext cx="8795643" cy="1143000"/>
          </a:xfrm>
        </p:spPr>
        <p:txBody>
          <a:bodyPr>
            <a:noAutofit/>
          </a:bodyPr>
          <a:lstStyle/>
          <a:p>
            <a:r>
              <a:rPr lang="fr-FR" sz="3700" b="1" dirty="0">
                <a:solidFill>
                  <a:srgbClr val="1F497D"/>
                </a:solidFill>
                <a:latin typeface="Calibri"/>
                <a:ea typeface="+mn-ea"/>
                <a:cs typeface="+mn-cs"/>
              </a:rPr>
              <a:t>Evaluation rapide de l’efficacité du traitement </a:t>
            </a:r>
          </a:p>
        </p:txBody>
      </p:sp>
    </p:spTree>
    <p:extLst>
      <p:ext uri="{BB962C8B-B14F-4D97-AF65-F5344CB8AC3E}">
        <p14:creationId xmlns:p14="http://schemas.microsoft.com/office/powerpoint/2010/main" val="19014858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4"/>
          <p:cNvSpPr>
            <a:spLocks noChangeArrowheads="1"/>
          </p:cNvSpPr>
          <p:nvPr/>
        </p:nvSpPr>
        <p:spPr bwMode="auto">
          <a:xfrm>
            <a:off x="1258888" y="1846760"/>
            <a:ext cx="7161212" cy="3498850"/>
          </a:xfrm>
          <a:prstGeom prst="rect">
            <a:avLst/>
          </a:prstGeom>
          <a:noFill/>
          <a:ln w="1111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800"/>
          </a:p>
        </p:txBody>
      </p:sp>
      <p:sp>
        <p:nvSpPr>
          <p:cNvPr id="109572" name="Line 5"/>
          <p:cNvSpPr>
            <a:spLocks noChangeShapeType="1"/>
          </p:cNvSpPr>
          <p:nvPr/>
        </p:nvSpPr>
        <p:spPr bwMode="auto">
          <a:xfrm>
            <a:off x="1258888" y="1846760"/>
            <a:ext cx="1587" cy="349885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73" name="Line 6"/>
          <p:cNvSpPr>
            <a:spLocks noChangeShapeType="1"/>
          </p:cNvSpPr>
          <p:nvPr/>
        </p:nvSpPr>
        <p:spPr bwMode="auto">
          <a:xfrm>
            <a:off x="1209675" y="5345610"/>
            <a:ext cx="49213"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74" name="Line 7"/>
          <p:cNvSpPr>
            <a:spLocks noChangeShapeType="1"/>
          </p:cNvSpPr>
          <p:nvPr/>
        </p:nvSpPr>
        <p:spPr bwMode="auto">
          <a:xfrm>
            <a:off x="1209675" y="4569323"/>
            <a:ext cx="49213"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75" name="Line 8"/>
          <p:cNvSpPr>
            <a:spLocks noChangeShapeType="1"/>
          </p:cNvSpPr>
          <p:nvPr/>
        </p:nvSpPr>
        <p:spPr bwMode="auto">
          <a:xfrm>
            <a:off x="1209675" y="3804148"/>
            <a:ext cx="49213"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76" name="Line 9"/>
          <p:cNvSpPr>
            <a:spLocks noChangeShapeType="1"/>
          </p:cNvSpPr>
          <p:nvPr/>
        </p:nvSpPr>
        <p:spPr bwMode="auto">
          <a:xfrm>
            <a:off x="1209675" y="3027860"/>
            <a:ext cx="49213"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77" name="Line 10"/>
          <p:cNvSpPr>
            <a:spLocks noChangeShapeType="1"/>
          </p:cNvSpPr>
          <p:nvPr/>
        </p:nvSpPr>
        <p:spPr bwMode="auto">
          <a:xfrm>
            <a:off x="1209675" y="2262685"/>
            <a:ext cx="49213"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78" name="Line 12"/>
          <p:cNvSpPr>
            <a:spLocks noChangeShapeType="1"/>
          </p:cNvSpPr>
          <p:nvPr/>
        </p:nvSpPr>
        <p:spPr bwMode="auto">
          <a:xfrm>
            <a:off x="1258888" y="5345610"/>
            <a:ext cx="7161212"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79" name="Line 13"/>
          <p:cNvSpPr>
            <a:spLocks noChangeShapeType="1"/>
          </p:cNvSpPr>
          <p:nvPr/>
        </p:nvSpPr>
        <p:spPr bwMode="auto">
          <a:xfrm flipV="1">
            <a:off x="1258888" y="5345610"/>
            <a:ext cx="1587" cy="555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80" name="Line 14"/>
          <p:cNvSpPr>
            <a:spLocks noChangeShapeType="1"/>
          </p:cNvSpPr>
          <p:nvPr/>
        </p:nvSpPr>
        <p:spPr bwMode="auto">
          <a:xfrm flipV="1">
            <a:off x="2159000" y="5345610"/>
            <a:ext cx="1588" cy="555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81" name="Line 15"/>
          <p:cNvSpPr>
            <a:spLocks noChangeShapeType="1"/>
          </p:cNvSpPr>
          <p:nvPr/>
        </p:nvSpPr>
        <p:spPr bwMode="auto">
          <a:xfrm flipV="1">
            <a:off x="3049588" y="5345610"/>
            <a:ext cx="1587" cy="555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82" name="Line 16"/>
          <p:cNvSpPr>
            <a:spLocks noChangeShapeType="1"/>
          </p:cNvSpPr>
          <p:nvPr/>
        </p:nvSpPr>
        <p:spPr bwMode="auto">
          <a:xfrm flipV="1">
            <a:off x="3938588" y="5345610"/>
            <a:ext cx="1587" cy="555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83" name="Line 17"/>
          <p:cNvSpPr>
            <a:spLocks noChangeShapeType="1"/>
          </p:cNvSpPr>
          <p:nvPr/>
        </p:nvSpPr>
        <p:spPr bwMode="auto">
          <a:xfrm flipV="1">
            <a:off x="4838700" y="5345610"/>
            <a:ext cx="1588" cy="555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84" name="Line 18"/>
          <p:cNvSpPr>
            <a:spLocks noChangeShapeType="1"/>
          </p:cNvSpPr>
          <p:nvPr/>
        </p:nvSpPr>
        <p:spPr bwMode="auto">
          <a:xfrm flipV="1">
            <a:off x="5729288" y="5345610"/>
            <a:ext cx="1587" cy="555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85" name="Line 19"/>
          <p:cNvSpPr>
            <a:spLocks noChangeShapeType="1"/>
          </p:cNvSpPr>
          <p:nvPr/>
        </p:nvSpPr>
        <p:spPr bwMode="auto">
          <a:xfrm flipV="1">
            <a:off x="6629400" y="5345610"/>
            <a:ext cx="1588" cy="555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86" name="Line 20"/>
          <p:cNvSpPr>
            <a:spLocks noChangeShapeType="1"/>
          </p:cNvSpPr>
          <p:nvPr/>
        </p:nvSpPr>
        <p:spPr bwMode="auto">
          <a:xfrm flipV="1">
            <a:off x="7519988" y="5345610"/>
            <a:ext cx="1587" cy="555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87" name="Line 21"/>
          <p:cNvSpPr>
            <a:spLocks noChangeShapeType="1"/>
          </p:cNvSpPr>
          <p:nvPr/>
        </p:nvSpPr>
        <p:spPr bwMode="auto">
          <a:xfrm flipV="1">
            <a:off x="8420100" y="5345610"/>
            <a:ext cx="1588" cy="555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588" name="Freeform 22"/>
          <p:cNvSpPr>
            <a:spLocks/>
          </p:cNvSpPr>
          <p:nvPr/>
        </p:nvSpPr>
        <p:spPr bwMode="auto">
          <a:xfrm>
            <a:off x="1768475" y="2307135"/>
            <a:ext cx="5821363" cy="3038475"/>
          </a:xfrm>
          <a:custGeom>
            <a:avLst/>
            <a:gdLst>
              <a:gd name="T0" fmla="*/ 0 w 582"/>
              <a:gd name="T1" fmla="*/ 2147483647 h 270"/>
              <a:gd name="T2" fmla="*/ 2147483647 w 582"/>
              <a:gd name="T3" fmla="*/ 2147483647 h 270"/>
              <a:gd name="T4" fmla="*/ 2147483647 w 582"/>
              <a:gd name="T5" fmla="*/ 2147483647 h 270"/>
              <a:gd name="T6" fmla="*/ 2147483647 w 582"/>
              <a:gd name="T7" fmla="*/ 2147483647 h 270"/>
              <a:gd name="T8" fmla="*/ 2147483647 w 582"/>
              <a:gd name="T9" fmla="*/ 0 h 270"/>
              <a:gd name="T10" fmla="*/ 2147483647 w 582"/>
              <a:gd name="T11" fmla="*/ 2147483647 h 270"/>
              <a:gd name="T12" fmla="*/ 2147483647 w 582"/>
              <a:gd name="T13" fmla="*/ 2147483647 h 270"/>
              <a:gd name="T14" fmla="*/ 2147483647 w 582"/>
              <a:gd name="T15" fmla="*/ 2147483647 h 270"/>
              <a:gd name="T16" fmla="*/ 2147483647 w 582"/>
              <a:gd name="T17" fmla="*/ 2147483647 h 270"/>
              <a:gd name="T18" fmla="*/ 2147483647 w 582"/>
              <a:gd name="T19" fmla="*/ 2147483647 h 270"/>
              <a:gd name="T20" fmla="*/ 2147483647 w 582"/>
              <a:gd name="T21" fmla="*/ 2147483647 h 270"/>
              <a:gd name="T22" fmla="*/ 2147483647 w 582"/>
              <a:gd name="T23" fmla="*/ 2147483647 h 270"/>
              <a:gd name="T24" fmla="*/ 2147483647 w 582"/>
              <a:gd name="T25" fmla="*/ 2147483647 h 270"/>
              <a:gd name="T26" fmla="*/ 2147483647 w 582"/>
              <a:gd name="T27" fmla="*/ 2147483647 h 270"/>
              <a:gd name="T28" fmla="*/ 2147483647 w 582"/>
              <a:gd name="T29" fmla="*/ 2147483647 h 270"/>
              <a:gd name="T30" fmla="*/ 2147483647 w 582"/>
              <a:gd name="T31" fmla="*/ 2147483647 h 270"/>
              <a:gd name="T32" fmla="*/ 2147483647 w 582"/>
              <a:gd name="T33" fmla="*/ 2147483647 h 270"/>
              <a:gd name="T34" fmla="*/ 2147483647 w 582"/>
              <a:gd name="T35" fmla="*/ 2147483647 h 270"/>
              <a:gd name="T36" fmla="*/ 2147483647 w 582"/>
              <a:gd name="T37" fmla="*/ 2147483647 h 270"/>
              <a:gd name="T38" fmla="*/ 2147483647 w 582"/>
              <a:gd name="T39" fmla="*/ 2147483647 h 270"/>
              <a:gd name="T40" fmla="*/ 2147483647 w 582"/>
              <a:gd name="T41" fmla="*/ 2147483647 h 270"/>
              <a:gd name="T42" fmla="*/ 2147483647 w 582"/>
              <a:gd name="T43" fmla="*/ 2147483647 h 270"/>
              <a:gd name="T44" fmla="*/ 2147483647 w 582"/>
              <a:gd name="T45" fmla="*/ 2147483647 h 270"/>
              <a:gd name="T46" fmla="*/ 2147483647 w 582"/>
              <a:gd name="T47" fmla="*/ 2147483647 h 270"/>
              <a:gd name="T48" fmla="*/ 2147483647 w 582"/>
              <a:gd name="T49" fmla="*/ 2147483647 h 270"/>
              <a:gd name="T50" fmla="*/ 2147483647 w 582"/>
              <a:gd name="T51" fmla="*/ 2147483647 h 270"/>
              <a:gd name="T52" fmla="*/ 2147483647 w 582"/>
              <a:gd name="T53" fmla="*/ 2147483647 h 270"/>
              <a:gd name="T54" fmla="*/ 2147483647 w 582"/>
              <a:gd name="T55" fmla="*/ 2147483647 h 270"/>
              <a:gd name="T56" fmla="*/ 2147483647 w 582"/>
              <a:gd name="T57" fmla="*/ 2147483647 h 270"/>
              <a:gd name="T58" fmla="*/ 2147483647 w 582"/>
              <a:gd name="T59" fmla="*/ 2147483647 h 270"/>
              <a:gd name="T60" fmla="*/ 2147483647 w 582"/>
              <a:gd name="T61" fmla="*/ 2147483647 h 270"/>
              <a:gd name="T62" fmla="*/ 2147483647 w 582"/>
              <a:gd name="T63" fmla="*/ 2147483647 h 270"/>
              <a:gd name="T64" fmla="*/ 2147483647 w 582"/>
              <a:gd name="T65" fmla="*/ 2147483647 h 270"/>
              <a:gd name="T66" fmla="*/ 2147483647 w 582"/>
              <a:gd name="T67" fmla="*/ 2147483647 h 270"/>
              <a:gd name="T68" fmla="*/ 2147483647 w 582"/>
              <a:gd name="T69" fmla="*/ 2147483647 h 270"/>
              <a:gd name="T70" fmla="*/ 2147483647 w 582"/>
              <a:gd name="T71" fmla="*/ 2147483647 h 270"/>
              <a:gd name="T72" fmla="*/ 2147483647 w 582"/>
              <a:gd name="T73" fmla="*/ 2147483647 h 270"/>
              <a:gd name="T74" fmla="*/ 2147483647 w 582"/>
              <a:gd name="T75" fmla="*/ 2147483647 h 270"/>
              <a:gd name="T76" fmla="*/ 2147483647 w 582"/>
              <a:gd name="T77" fmla="*/ 2147483647 h 270"/>
              <a:gd name="T78" fmla="*/ 2147483647 w 582"/>
              <a:gd name="T79" fmla="*/ 2147483647 h 270"/>
              <a:gd name="T80" fmla="*/ 2147483647 w 582"/>
              <a:gd name="T81" fmla="*/ 2147483647 h 270"/>
              <a:gd name="T82" fmla="*/ 2147483647 w 582"/>
              <a:gd name="T83" fmla="*/ 2147483647 h 270"/>
              <a:gd name="T84" fmla="*/ 2147483647 w 582"/>
              <a:gd name="T85" fmla="*/ 2147483647 h 270"/>
              <a:gd name="T86" fmla="*/ 2147483647 w 582"/>
              <a:gd name="T87" fmla="*/ 2147483647 h 270"/>
              <a:gd name="T88" fmla="*/ 2147483647 w 582"/>
              <a:gd name="T89" fmla="*/ 2147483647 h 270"/>
              <a:gd name="T90" fmla="*/ 2147483647 w 582"/>
              <a:gd name="T91" fmla="*/ 2147483647 h 270"/>
              <a:gd name="T92" fmla="*/ 2147483647 w 582"/>
              <a:gd name="T93" fmla="*/ 2147483647 h 270"/>
              <a:gd name="T94" fmla="*/ 2147483647 w 582"/>
              <a:gd name="T95" fmla="*/ 2147483647 h 270"/>
              <a:gd name="T96" fmla="*/ 2147483647 w 582"/>
              <a:gd name="T97" fmla="*/ 2147483647 h 270"/>
              <a:gd name="T98" fmla="*/ 2147483647 w 582"/>
              <a:gd name="T99" fmla="*/ 2147483647 h 270"/>
              <a:gd name="T100" fmla="*/ 2147483647 w 582"/>
              <a:gd name="T101" fmla="*/ 2147483647 h 270"/>
              <a:gd name="T102" fmla="*/ 2147483647 w 582"/>
              <a:gd name="T103" fmla="*/ 2147483647 h 270"/>
              <a:gd name="T104" fmla="*/ 2147483647 w 582"/>
              <a:gd name="T105" fmla="*/ 2147483647 h 270"/>
              <a:gd name="T106" fmla="*/ 2147483647 w 582"/>
              <a:gd name="T107" fmla="*/ 2147483647 h 270"/>
              <a:gd name="T108" fmla="*/ 2147483647 w 582"/>
              <a:gd name="T109" fmla="*/ 2147483647 h 270"/>
              <a:gd name="T110" fmla="*/ 2147483647 w 582"/>
              <a:gd name="T111" fmla="*/ 2147483647 h 270"/>
              <a:gd name="T112" fmla="*/ 2147483647 w 582"/>
              <a:gd name="T113" fmla="*/ 2147483647 h 270"/>
              <a:gd name="T114" fmla="*/ 2147483647 w 582"/>
              <a:gd name="T115" fmla="*/ 2147483647 h 270"/>
              <a:gd name="T116" fmla="*/ 2147483647 w 582"/>
              <a:gd name="T117" fmla="*/ 2147483647 h 2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2" h="270">
                <a:moveTo>
                  <a:pt x="0" y="237"/>
                </a:moveTo>
                <a:lnTo>
                  <a:pt x="1" y="238"/>
                </a:lnTo>
                <a:lnTo>
                  <a:pt x="1" y="72"/>
                </a:lnTo>
                <a:lnTo>
                  <a:pt x="1" y="7"/>
                </a:lnTo>
                <a:lnTo>
                  <a:pt x="1" y="0"/>
                </a:lnTo>
                <a:lnTo>
                  <a:pt x="1" y="17"/>
                </a:lnTo>
                <a:lnTo>
                  <a:pt x="1" y="49"/>
                </a:lnTo>
                <a:lnTo>
                  <a:pt x="1" y="67"/>
                </a:lnTo>
                <a:lnTo>
                  <a:pt x="1" y="98"/>
                </a:lnTo>
                <a:lnTo>
                  <a:pt x="2" y="206"/>
                </a:lnTo>
                <a:lnTo>
                  <a:pt x="3" y="221"/>
                </a:lnTo>
                <a:lnTo>
                  <a:pt x="3" y="214"/>
                </a:lnTo>
                <a:lnTo>
                  <a:pt x="3" y="169"/>
                </a:lnTo>
                <a:lnTo>
                  <a:pt x="3" y="163"/>
                </a:lnTo>
                <a:lnTo>
                  <a:pt x="3" y="161"/>
                </a:lnTo>
                <a:lnTo>
                  <a:pt x="3" y="171"/>
                </a:lnTo>
                <a:lnTo>
                  <a:pt x="3" y="197"/>
                </a:lnTo>
                <a:lnTo>
                  <a:pt x="4" y="215"/>
                </a:lnTo>
                <a:lnTo>
                  <a:pt x="5" y="254"/>
                </a:lnTo>
                <a:lnTo>
                  <a:pt x="6" y="261"/>
                </a:lnTo>
                <a:lnTo>
                  <a:pt x="9" y="263"/>
                </a:lnTo>
                <a:lnTo>
                  <a:pt x="23" y="269"/>
                </a:lnTo>
                <a:lnTo>
                  <a:pt x="36" y="269"/>
                </a:lnTo>
                <a:lnTo>
                  <a:pt x="60" y="269"/>
                </a:lnTo>
                <a:lnTo>
                  <a:pt x="66" y="269"/>
                </a:lnTo>
                <a:lnTo>
                  <a:pt x="77" y="269"/>
                </a:lnTo>
                <a:lnTo>
                  <a:pt x="87" y="268"/>
                </a:lnTo>
                <a:lnTo>
                  <a:pt x="109" y="268"/>
                </a:lnTo>
                <a:lnTo>
                  <a:pt x="121" y="268"/>
                </a:lnTo>
                <a:lnTo>
                  <a:pt x="146" y="266"/>
                </a:lnTo>
                <a:lnTo>
                  <a:pt x="160" y="267"/>
                </a:lnTo>
                <a:lnTo>
                  <a:pt x="175" y="267"/>
                </a:lnTo>
                <a:lnTo>
                  <a:pt x="191" y="267"/>
                </a:lnTo>
                <a:lnTo>
                  <a:pt x="202" y="267"/>
                </a:lnTo>
                <a:lnTo>
                  <a:pt x="221" y="259"/>
                </a:lnTo>
                <a:lnTo>
                  <a:pt x="230" y="264"/>
                </a:lnTo>
                <a:lnTo>
                  <a:pt x="231" y="266"/>
                </a:lnTo>
                <a:lnTo>
                  <a:pt x="231" y="261"/>
                </a:lnTo>
                <a:lnTo>
                  <a:pt x="231" y="251"/>
                </a:lnTo>
                <a:lnTo>
                  <a:pt x="231" y="252"/>
                </a:lnTo>
                <a:lnTo>
                  <a:pt x="231" y="257"/>
                </a:lnTo>
                <a:lnTo>
                  <a:pt x="232" y="260"/>
                </a:lnTo>
                <a:lnTo>
                  <a:pt x="232" y="261"/>
                </a:lnTo>
                <a:lnTo>
                  <a:pt x="238" y="270"/>
                </a:lnTo>
                <a:lnTo>
                  <a:pt x="245" y="270"/>
                </a:lnTo>
                <a:lnTo>
                  <a:pt x="257" y="270"/>
                </a:lnTo>
                <a:lnTo>
                  <a:pt x="274" y="270"/>
                </a:lnTo>
                <a:lnTo>
                  <a:pt x="290" y="270"/>
                </a:lnTo>
                <a:lnTo>
                  <a:pt x="306" y="270"/>
                </a:lnTo>
                <a:lnTo>
                  <a:pt x="322" y="270"/>
                </a:lnTo>
                <a:lnTo>
                  <a:pt x="343" y="270"/>
                </a:lnTo>
                <a:lnTo>
                  <a:pt x="360" y="270"/>
                </a:lnTo>
                <a:lnTo>
                  <a:pt x="386" y="270"/>
                </a:lnTo>
                <a:lnTo>
                  <a:pt x="409" y="270"/>
                </a:lnTo>
                <a:lnTo>
                  <a:pt x="436" y="270"/>
                </a:lnTo>
                <a:lnTo>
                  <a:pt x="474" y="270"/>
                </a:lnTo>
                <a:lnTo>
                  <a:pt x="491" y="270"/>
                </a:lnTo>
                <a:lnTo>
                  <a:pt x="546" y="270"/>
                </a:lnTo>
                <a:lnTo>
                  <a:pt x="582" y="270"/>
                </a:lnTo>
              </a:path>
            </a:pathLst>
          </a:custGeom>
          <a:noFill/>
          <a:ln w="3340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9589" name="Freeform 23"/>
          <p:cNvSpPr>
            <a:spLocks/>
          </p:cNvSpPr>
          <p:nvPr/>
        </p:nvSpPr>
        <p:spPr bwMode="auto">
          <a:xfrm>
            <a:off x="1747838" y="4951910"/>
            <a:ext cx="41275" cy="44450"/>
          </a:xfrm>
          <a:custGeom>
            <a:avLst/>
            <a:gdLst>
              <a:gd name="T0" fmla="*/ 2147483647 w 29"/>
              <a:gd name="T1" fmla="*/ 0 h 28"/>
              <a:gd name="T2" fmla="*/ 2147483647 w 29"/>
              <a:gd name="T3" fmla="*/ 2147483647 h 28"/>
              <a:gd name="T4" fmla="*/ 2147483647 w 29"/>
              <a:gd name="T5" fmla="*/ 2147483647 h 28"/>
              <a:gd name="T6" fmla="*/ 0 w 29"/>
              <a:gd name="T7" fmla="*/ 2147483647 h 28"/>
              <a:gd name="T8" fmla="*/ 2147483647 w 29"/>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8">
                <a:moveTo>
                  <a:pt x="14" y="0"/>
                </a:moveTo>
                <a:lnTo>
                  <a:pt x="29" y="14"/>
                </a:lnTo>
                <a:lnTo>
                  <a:pt x="14" y="28"/>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590" name="Freeform 24"/>
          <p:cNvSpPr>
            <a:spLocks/>
          </p:cNvSpPr>
          <p:nvPr/>
        </p:nvSpPr>
        <p:spPr bwMode="auto">
          <a:xfrm>
            <a:off x="1747838" y="4951910"/>
            <a:ext cx="50800" cy="55563"/>
          </a:xfrm>
          <a:custGeom>
            <a:avLst/>
            <a:gdLst>
              <a:gd name="T0" fmla="*/ 2147483647 w 36"/>
              <a:gd name="T1" fmla="*/ 0 h 35"/>
              <a:gd name="T2" fmla="*/ 2147483647 w 36"/>
              <a:gd name="T3" fmla="*/ 2147483647 h 35"/>
              <a:gd name="T4" fmla="*/ 2147483647 w 36"/>
              <a:gd name="T5" fmla="*/ 2147483647 h 35"/>
              <a:gd name="T6" fmla="*/ 0 w 36"/>
              <a:gd name="T7" fmla="*/ 2147483647 h 35"/>
              <a:gd name="T8" fmla="*/ 2147483647 w 3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5">
                <a:moveTo>
                  <a:pt x="22" y="0"/>
                </a:moveTo>
                <a:lnTo>
                  <a:pt x="36" y="21"/>
                </a:lnTo>
                <a:lnTo>
                  <a:pt x="22" y="35"/>
                </a:lnTo>
                <a:lnTo>
                  <a:pt x="0" y="21"/>
                </a:lnTo>
                <a:lnTo>
                  <a:pt x="22" y="0"/>
                </a:lnTo>
                <a:close/>
              </a:path>
            </a:pathLst>
          </a:custGeom>
          <a:solidFill>
            <a:srgbClr val="000080"/>
          </a:solidFill>
          <a:ln w="11113">
            <a:solidFill>
              <a:srgbClr val="FF0000"/>
            </a:solidFill>
            <a:prstDash val="solid"/>
            <a:round/>
            <a:headEnd/>
            <a:tailEnd/>
          </a:ln>
        </p:spPr>
        <p:txBody>
          <a:bodyPr/>
          <a:lstStyle/>
          <a:p>
            <a:endParaRPr lang="fr-FR"/>
          </a:p>
        </p:txBody>
      </p:sp>
      <p:sp>
        <p:nvSpPr>
          <p:cNvPr id="109591" name="Freeform 25"/>
          <p:cNvSpPr>
            <a:spLocks/>
          </p:cNvSpPr>
          <p:nvPr/>
        </p:nvSpPr>
        <p:spPr bwMode="auto">
          <a:xfrm>
            <a:off x="1747838" y="3094535"/>
            <a:ext cx="50800" cy="46038"/>
          </a:xfrm>
          <a:custGeom>
            <a:avLst/>
            <a:gdLst>
              <a:gd name="T0" fmla="*/ 2147483647 w 36"/>
              <a:gd name="T1" fmla="*/ 0 h 29"/>
              <a:gd name="T2" fmla="*/ 2147483647 w 36"/>
              <a:gd name="T3" fmla="*/ 2147483647 h 29"/>
              <a:gd name="T4" fmla="*/ 2147483647 w 36"/>
              <a:gd name="T5" fmla="*/ 2147483647 h 29"/>
              <a:gd name="T6" fmla="*/ 0 w 36"/>
              <a:gd name="T7" fmla="*/ 2147483647 h 29"/>
              <a:gd name="T8" fmla="*/ 2147483647 w 3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9">
                <a:moveTo>
                  <a:pt x="22" y="0"/>
                </a:moveTo>
                <a:lnTo>
                  <a:pt x="36" y="15"/>
                </a:lnTo>
                <a:lnTo>
                  <a:pt x="22" y="29"/>
                </a:lnTo>
                <a:lnTo>
                  <a:pt x="0" y="15"/>
                </a:lnTo>
                <a:lnTo>
                  <a:pt x="22" y="0"/>
                </a:lnTo>
                <a:close/>
              </a:path>
            </a:pathLst>
          </a:custGeom>
          <a:solidFill>
            <a:srgbClr val="000080"/>
          </a:solidFill>
          <a:ln w="11113">
            <a:solidFill>
              <a:srgbClr val="FF0000"/>
            </a:solidFill>
            <a:prstDash val="solid"/>
            <a:round/>
            <a:headEnd/>
            <a:tailEnd/>
          </a:ln>
        </p:spPr>
        <p:txBody>
          <a:bodyPr/>
          <a:lstStyle/>
          <a:p>
            <a:endParaRPr lang="fr-FR"/>
          </a:p>
        </p:txBody>
      </p:sp>
      <p:sp>
        <p:nvSpPr>
          <p:cNvPr id="109592" name="Freeform 26"/>
          <p:cNvSpPr>
            <a:spLocks/>
          </p:cNvSpPr>
          <p:nvPr/>
        </p:nvSpPr>
        <p:spPr bwMode="auto">
          <a:xfrm>
            <a:off x="1747838" y="2364285"/>
            <a:ext cx="50800" cy="44450"/>
          </a:xfrm>
          <a:custGeom>
            <a:avLst/>
            <a:gdLst>
              <a:gd name="T0" fmla="*/ 2147483647 w 36"/>
              <a:gd name="T1" fmla="*/ 0 h 28"/>
              <a:gd name="T2" fmla="*/ 2147483647 w 36"/>
              <a:gd name="T3" fmla="*/ 2147483647 h 28"/>
              <a:gd name="T4" fmla="*/ 2147483647 w 36"/>
              <a:gd name="T5" fmla="*/ 2147483647 h 28"/>
              <a:gd name="T6" fmla="*/ 0 w 36"/>
              <a:gd name="T7" fmla="*/ 2147483647 h 28"/>
              <a:gd name="T8" fmla="*/ 2147483647 w 3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22" y="0"/>
                </a:moveTo>
                <a:lnTo>
                  <a:pt x="36" y="14"/>
                </a:lnTo>
                <a:lnTo>
                  <a:pt x="22" y="28"/>
                </a:lnTo>
                <a:lnTo>
                  <a:pt x="0" y="14"/>
                </a:lnTo>
                <a:lnTo>
                  <a:pt x="22" y="0"/>
                </a:lnTo>
                <a:close/>
              </a:path>
            </a:pathLst>
          </a:custGeom>
          <a:solidFill>
            <a:srgbClr val="000080"/>
          </a:solidFill>
          <a:ln w="11113">
            <a:solidFill>
              <a:srgbClr val="FF0000"/>
            </a:solidFill>
            <a:prstDash val="solid"/>
            <a:round/>
            <a:headEnd/>
            <a:tailEnd/>
          </a:ln>
        </p:spPr>
        <p:txBody>
          <a:bodyPr/>
          <a:lstStyle/>
          <a:p>
            <a:endParaRPr lang="fr-FR"/>
          </a:p>
        </p:txBody>
      </p:sp>
      <p:sp>
        <p:nvSpPr>
          <p:cNvPr id="109593" name="Freeform 27"/>
          <p:cNvSpPr>
            <a:spLocks/>
          </p:cNvSpPr>
          <p:nvPr/>
        </p:nvSpPr>
        <p:spPr bwMode="auto">
          <a:xfrm>
            <a:off x="1747838" y="2284910"/>
            <a:ext cx="5080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22" y="0"/>
                </a:moveTo>
                <a:lnTo>
                  <a:pt x="36" y="14"/>
                </a:lnTo>
                <a:lnTo>
                  <a:pt x="22" y="36"/>
                </a:lnTo>
                <a:lnTo>
                  <a:pt x="0" y="14"/>
                </a:lnTo>
                <a:lnTo>
                  <a:pt x="22" y="0"/>
                </a:lnTo>
                <a:close/>
              </a:path>
            </a:pathLst>
          </a:custGeom>
          <a:solidFill>
            <a:srgbClr val="000080"/>
          </a:solidFill>
          <a:ln w="11113">
            <a:solidFill>
              <a:srgbClr val="FF0000"/>
            </a:solidFill>
            <a:prstDash val="solid"/>
            <a:round/>
            <a:headEnd/>
            <a:tailEnd/>
          </a:ln>
        </p:spPr>
        <p:txBody>
          <a:bodyPr/>
          <a:lstStyle/>
          <a:p>
            <a:endParaRPr lang="fr-FR"/>
          </a:p>
        </p:txBody>
      </p:sp>
      <p:sp>
        <p:nvSpPr>
          <p:cNvPr id="109594" name="Freeform 28"/>
          <p:cNvSpPr>
            <a:spLocks/>
          </p:cNvSpPr>
          <p:nvPr/>
        </p:nvSpPr>
        <p:spPr bwMode="auto">
          <a:xfrm>
            <a:off x="1747838" y="2465885"/>
            <a:ext cx="50800" cy="55563"/>
          </a:xfrm>
          <a:custGeom>
            <a:avLst/>
            <a:gdLst>
              <a:gd name="T0" fmla="*/ 2147483647 w 36"/>
              <a:gd name="T1" fmla="*/ 0 h 35"/>
              <a:gd name="T2" fmla="*/ 2147483647 w 36"/>
              <a:gd name="T3" fmla="*/ 2147483647 h 35"/>
              <a:gd name="T4" fmla="*/ 2147483647 w 36"/>
              <a:gd name="T5" fmla="*/ 2147483647 h 35"/>
              <a:gd name="T6" fmla="*/ 0 w 36"/>
              <a:gd name="T7" fmla="*/ 2147483647 h 35"/>
              <a:gd name="T8" fmla="*/ 2147483647 w 3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5">
                <a:moveTo>
                  <a:pt x="22" y="0"/>
                </a:moveTo>
                <a:lnTo>
                  <a:pt x="36" y="21"/>
                </a:lnTo>
                <a:lnTo>
                  <a:pt x="22" y="35"/>
                </a:lnTo>
                <a:lnTo>
                  <a:pt x="0" y="21"/>
                </a:lnTo>
                <a:lnTo>
                  <a:pt x="22" y="0"/>
                </a:lnTo>
                <a:close/>
              </a:path>
            </a:pathLst>
          </a:custGeom>
          <a:solidFill>
            <a:srgbClr val="000080"/>
          </a:solidFill>
          <a:ln w="11113">
            <a:solidFill>
              <a:srgbClr val="FF0000"/>
            </a:solidFill>
            <a:prstDash val="solid"/>
            <a:round/>
            <a:headEnd/>
            <a:tailEnd/>
          </a:ln>
        </p:spPr>
        <p:txBody>
          <a:bodyPr/>
          <a:lstStyle/>
          <a:p>
            <a:endParaRPr lang="fr-FR"/>
          </a:p>
        </p:txBody>
      </p:sp>
      <p:sp>
        <p:nvSpPr>
          <p:cNvPr id="109595" name="Freeform 29"/>
          <p:cNvSpPr>
            <a:spLocks/>
          </p:cNvSpPr>
          <p:nvPr/>
        </p:nvSpPr>
        <p:spPr bwMode="auto">
          <a:xfrm>
            <a:off x="1758950" y="2835773"/>
            <a:ext cx="39688" cy="46037"/>
          </a:xfrm>
          <a:custGeom>
            <a:avLst/>
            <a:gdLst>
              <a:gd name="T0" fmla="*/ 2147483647 w 29"/>
              <a:gd name="T1" fmla="*/ 0 h 29"/>
              <a:gd name="T2" fmla="*/ 2147483647 w 29"/>
              <a:gd name="T3" fmla="*/ 2147483647 h 29"/>
              <a:gd name="T4" fmla="*/ 2147483647 w 29"/>
              <a:gd name="T5" fmla="*/ 2147483647 h 29"/>
              <a:gd name="T6" fmla="*/ 0 w 29"/>
              <a:gd name="T7" fmla="*/ 2147483647 h 29"/>
              <a:gd name="T8" fmla="*/ 2147483647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0"/>
                </a:moveTo>
                <a:lnTo>
                  <a:pt x="29" y="15"/>
                </a:lnTo>
                <a:lnTo>
                  <a:pt x="15" y="29"/>
                </a:lnTo>
                <a:lnTo>
                  <a:pt x="0" y="15"/>
                </a:lnTo>
                <a:lnTo>
                  <a:pt x="15" y="0"/>
                </a:lnTo>
                <a:close/>
              </a:path>
            </a:pathLst>
          </a:custGeom>
          <a:solidFill>
            <a:srgbClr val="000080"/>
          </a:solidFill>
          <a:ln w="11113">
            <a:solidFill>
              <a:srgbClr val="FF0000"/>
            </a:solidFill>
            <a:prstDash val="solid"/>
            <a:round/>
            <a:headEnd/>
            <a:tailEnd/>
          </a:ln>
        </p:spPr>
        <p:txBody>
          <a:bodyPr/>
          <a:lstStyle/>
          <a:p>
            <a:endParaRPr lang="fr-FR"/>
          </a:p>
        </p:txBody>
      </p:sp>
      <p:sp>
        <p:nvSpPr>
          <p:cNvPr id="109596" name="Freeform 30"/>
          <p:cNvSpPr>
            <a:spLocks/>
          </p:cNvSpPr>
          <p:nvPr/>
        </p:nvSpPr>
        <p:spPr bwMode="auto">
          <a:xfrm>
            <a:off x="1758950" y="3038973"/>
            <a:ext cx="39688" cy="55562"/>
          </a:xfrm>
          <a:custGeom>
            <a:avLst/>
            <a:gdLst>
              <a:gd name="T0" fmla="*/ 2147483647 w 29"/>
              <a:gd name="T1" fmla="*/ 0 h 35"/>
              <a:gd name="T2" fmla="*/ 2147483647 w 29"/>
              <a:gd name="T3" fmla="*/ 2147483647 h 35"/>
              <a:gd name="T4" fmla="*/ 2147483647 w 29"/>
              <a:gd name="T5" fmla="*/ 2147483647 h 35"/>
              <a:gd name="T6" fmla="*/ 0 w 29"/>
              <a:gd name="T7" fmla="*/ 2147483647 h 35"/>
              <a:gd name="T8" fmla="*/ 2147483647 w 2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5">
                <a:moveTo>
                  <a:pt x="15" y="0"/>
                </a:moveTo>
                <a:lnTo>
                  <a:pt x="29" y="14"/>
                </a:lnTo>
                <a:lnTo>
                  <a:pt x="15" y="35"/>
                </a:lnTo>
                <a:lnTo>
                  <a:pt x="0" y="14"/>
                </a:lnTo>
                <a:lnTo>
                  <a:pt x="15" y="0"/>
                </a:lnTo>
                <a:close/>
              </a:path>
            </a:pathLst>
          </a:custGeom>
          <a:solidFill>
            <a:srgbClr val="000080"/>
          </a:solidFill>
          <a:ln w="11113">
            <a:solidFill>
              <a:srgbClr val="FF0000"/>
            </a:solidFill>
            <a:prstDash val="solid"/>
            <a:round/>
            <a:headEnd/>
            <a:tailEnd/>
          </a:ln>
        </p:spPr>
        <p:txBody>
          <a:bodyPr/>
          <a:lstStyle/>
          <a:p>
            <a:endParaRPr lang="fr-FR"/>
          </a:p>
        </p:txBody>
      </p:sp>
      <p:sp>
        <p:nvSpPr>
          <p:cNvPr id="109597" name="Freeform 31"/>
          <p:cNvSpPr>
            <a:spLocks/>
          </p:cNvSpPr>
          <p:nvPr/>
        </p:nvSpPr>
        <p:spPr bwMode="auto">
          <a:xfrm>
            <a:off x="1758950" y="3377110"/>
            <a:ext cx="50800" cy="55563"/>
          </a:xfrm>
          <a:custGeom>
            <a:avLst/>
            <a:gdLst>
              <a:gd name="T0" fmla="*/ 2147483647 w 36"/>
              <a:gd name="T1" fmla="*/ 0 h 35"/>
              <a:gd name="T2" fmla="*/ 2147483647 w 36"/>
              <a:gd name="T3" fmla="*/ 2147483647 h 35"/>
              <a:gd name="T4" fmla="*/ 2147483647 w 36"/>
              <a:gd name="T5" fmla="*/ 2147483647 h 35"/>
              <a:gd name="T6" fmla="*/ 0 w 36"/>
              <a:gd name="T7" fmla="*/ 2147483647 h 35"/>
              <a:gd name="T8" fmla="*/ 2147483647 w 3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5">
                <a:moveTo>
                  <a:pt x="15" y="0"/>
                </a:moveTo>
                <a:lnTo>
                  <a:pt x="36" y="21"/>
                </a:lnTo>
                <a:lnTo>
                  <a:pt x="15" y="35"/>
                </a:lnTo>
                <a:lnTo>
                  <a:pt x="0" y="21"/>
                </a:lnTo>
                <a:lnTo>
                  <a:pt x="15" y="0"/>
                </a:lnTo>
                <a:close/>
              </a:path>
            </a:pathLst>
          </a:custGeom>
          <a:solidFill>
            <a:srgbClr val="000080"/>
          </a:solidFill>
          <a:ln w="11113">
            <a:solidFill>
              <a:srgbClr val="FF0000"/>
            </a:solidFill>
            <a:prstDash val="solid"/>
            <a:round/>
            <a:headEnd/>
            <a:tailEnd/>
          </a:ln>
        </p:spPr>
        <p:txBody>
          <a:bodyPr/>
          <a:lstStyle/>
          <a:p>
            <a:endParaRPr lang="fr-FR"/>
          </a:p>
        </p:txBody>
      </p:sp>
      <p:sp>
        <p:nvSpPr>
          <p:cNvPr id="109598" name="Freeform 32"/>
          <p:cNvSpPr>
            <a:spLocks/>
          </p:cNvSpPr>
          <p:nvPr/>
        </p:nvSpPr>
        <p:spPr bwMode="auto">
          <a:xfrm>
            <a:off x="1768475" y="4602660"/>
            <a:ext cx="50800" cy="55563"/>
          </a:xfrm>
          <a:custGeom>
            <a:avLst/>
            <a:gdLst>
              <a:gd name="T0" fmla="*/ 2147483647 w 36"/>
              <a:gd name="T1" fmla="*/ 0 h 35"/>
              <a:gd name="T2" fmla="*/ 2147483647 w 36"/>
              <a:gd name="T3" fmla="*/ 2147483647 h 35"/>
              <a:gd name="T4" fmla="*/ 2147483647 w 36"/>
              <a:gd name="T5" fmla="*/ 2147483647 h 35"/>
              <a:gd name="T6" fmla="*/ 0 w 36"/>
              <a:gd name="T7" fmla="*/ 2147483647 h 35"/>
              <a:gd name="T8" fmla="*/ 2147483647 w 3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5">
                <a:moveTo>
                  <a:pt x="15" y="0"/>
                </a:moveTo>
                <a:lnTo>
                  <a:pt x="36" y="14"/>
                </a:lnTo>
                <a:lnTo>
                  <a:pt x="15" y="35"/>
                </a:lnTo>
                <a:lnTo>
                  <a:pt x="0" y="14"/>
                </a:lnTo>
                <a:lnTo>
                  <a:pt x="15" y="0"/>
                </a:lnTo>
                <a:close/>
              </a:path>
            </a:pathLst>
          </a:custGeom>
          <a:solidFill>
            <a:srgbClr val="000080"/>
          </a:solidFill>
          <a:ln w="11113">
            <a:solidFill>
              <a:srgbClr val="FF0000"/>
            </a:solidFill>
            <a:prstDash val="solid"/>
            <a:round/>
            <a:headEnd/>
            <a:tailEnd/>
          </a:ln>
        </p:spPr>
        <p:txBody>
          <a:bodyPr/>
          <a:lstStyle/>
          <a:p>
            <a:endParaRPr lang="fr-FR"/>
          </a:p>
        </p:txBody>
      </p:sp>
      <p:sp>
        <p:nvSpPr>
          <p:cNvPr id="109599" name="Freeform 33"/>
          <p:cNvSpPr>
            <a:spLocks/>
          </p:cNvSpPr>
          <p:nvPr/>
        </p:nvSpPr>
        <p:spPr bwMode="auto">
          <a:xfrm>
            <a:off x="1768475" y="4759823"/>
            <a:ext cx="5080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22" y="0"/>
                </a:moveTo>
                <a:lnTo>
                  <a:pt x="36" y="21"/>
                </a:lnTo>
                <a:lnTo>
                  <a:pt x="22" y="36"/>
                </a:lnTo>
                <a:lnTo>
                  <a:pt x="0" y="21"/>
                </a:lnTo>
                <a:lnTo>
                  <a:pt x="22" y="0"/>
                </a:lnTo>
                <a:close/>
              </a:path>
            </a:pathLst>
          </a:custGeom>
          <a:solidFill>
            <a:srgbClr val="000080"/>
          </a:solidFill>
          <a:ln w="11113">
            <a:solidFill>
              <a:srgbClr val="FF0000"/>
            </a:solidFill>
            <a:prstDash val="solid"/>
            <a:round/>
            <a:headEnd/>
            <a:tailEnd/>
          </a:ln>
        </p:spPr>
        <p:txBody>
          <a:bodyPr/>
          <a:lstStyle/>
          <a:p>
            <a:endParaRPr lang="fr-FR"/>
          </a:p>
        </p:txBody>
      </p:sp>
      <p:sp>
        <p:nvSpPr>
          <p:cNvPr id="109600" name="Freeform 34"/>
          <p:cNvSpPr>
            <a:spLocks/>
          </p:cNvSpPr>
          <p:nvPr/>
        </p:nvSpPr>
        <p:spPr bwMode="auto">
          <a:xfrm>
            <a:off x="1768475" y="4693148"/>
            <a:ext cx="50800" cy="44450"/>
          </a:xfrm>
          <a:custGeom>
            <a:avLst/>
            <a:gdLst>
              <a:gd name="T0" fmla="*/ 2147483647 w 36"/>
              <a:gd name="T1" fmla="*/ 0 h 28"/>
              <a:gd name="T2" fmla="*/ 2147483647 w 36"/>
              <a:gd name="T3" fmla="*/ 2147483647 h 28"/>
              <a:gd name="T4" fmla="*/ 2147483647 w 36"/>
              <a:gd name="T5" fmla="*/ 2147483647 h 28"/>
              <a:gd name="T6" fmla="*/ 0 w 36"/>
              <a:gd name="T7" fmla="*/ 2147483647 h 28"/>
              <a:gd name="T8" fmla="*/ 2147483647 w 3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22" y="0"/>
                </a:moveTo>
                <a:lnTo>
                  <a:pt x="36" y="14"/>
                </a:lnTo>
                <a:lnTo>
                  <a:pt x="22" y="28"/>
                </a:lnTo>
                <a:lnTo>
                  <a:pt x="0" y="14"/>
                </a:lnTo>
                <a:lnTo>
                  <a:pt x="22" y="0"/>
                </a:lnTo>
                <a:close/>
              </a:path>
            </a:pathLst>
          </a:custGeom>
          <a:solidFill>
            <a:srgbClr val="000080"/>
          </a:solidFill>
          <a:ln w="11113">
            <a:solidFill>
              <a:srgbClr val="FF0000"/>
            </a:solidFill>
            <a:prstDash val="solid"/>
            <a:round/>
            <a:headEnd/>
            <a:tailEnd/>
          </a:ln>
        </p:spPr>
        <p:txBody>
          <a:bodyPr/>
          <a:lstStyle/>
          <a:p>
            <a:endParaRPr lang="fr-FR"/>
          </a:p>
        </p:txBody>
      </p:sp>
      <p:sp>
        <p:nvSpPr>
          <p:cNvPr id="109601" name="Freeform 35"/>
          <p:cNvSpPr>
            <a:spLocks/>
          </p:cNvSpPr>
          <p:nvPr/>
        </p:nvSpPr>
        <p:spPr bwMode="auto">
          <a:xfrm>
            <a:off x="1768475" y="4175623"/>
            <a:ext cx="50800" cy="55562"/>
          </a:xfrm>
          <a:custGeom>
            <a:avLst/>
            <a:gdLst>
              <a:gd name="T0" fmla="*/ 2147483647 w 36"/>
              <a:gd name="T1" fmla="*/ 0 h 35"/>
              <a:gd name="T2" fmla="*/ 2147483647 w 36"/>
              <a:gd name="T3" fmla="*/ 2147483647 h 35"/>
              <a:gd name="T4" fmla="*/ 2147483647 w 36"/>
              <a:gd name="T5" fmla="*/ 2147483647 h 35"/>
              <a:gd name="T6" fmla="*/ 0 w 36"/>
              <a:gd name="T7" fmla="*/ 2147483647 h 35"/>
              <a:gd name="T8" fmla="*/ 2147483647 w 3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5">
                <a:moveTo>
                  <a:pt x="22" y="0"/>
                </a:moveTo>
                <a:lnTo>
                  <a:pt x="36" y="21"/>
                </a:lnTo>
                <a:lnTo>
                  <a:pt x="22" y="35"/>
                </a:lnTo>
                <a:lnTo>
                  <a:pt x="0" y="21"/>
                </a:lnTo>
                <a:lnTo>
                  <a:pt x="22" y="0"/>
                </a:lnTo>
                <a:close/>
              </a:path>
            </a:pathLst>
          </a:custGeom>
          <a:solidFill>
            <a:srgbClr val="000080"/>
          </a:solidFill>
          <a:ln w="11113">
            <a:solidFill>
              <a:srgbClr val="FF0000"/>
            </a:solidFill>
            <a:prstDash val="solid"/>
            <a:round/>
            <a:headEnd/>
            <a:tailEnd/>
          </a:ln>
        </p:spPr>
        <p:txBody>
          <a:bodyPr/>
          <a:lstStyle/>
          <a:p>
            <a:endParaRPr lang="fr-FR"/>
          </a:p>
        </p:txBody>
      </p:sp>
      <p:sp>
        <p:nvSpPr>
          <p:cNvPr id="109602" name="Freeform 36"/>
          <p:cNvSpPr>
            <a:spLocks/>
          </p:cNvSpPr>
          <p:nvPr/>
        </p:nvSpPr>
        <p:spPr bwMode="auto">
          <a:xfrm>
            <a:off x="1768475" y="4107360"/>
            <a:ext cx="5080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22" y="0"/>
                </a:moveTo>
                <a:lnTo>
                  <a:pt x="36" y="21"/>
                </a:lnTo>
                <a:lnTo>
                  <a:pt x="22" y="36"/>
                </a:lnTo>
                <a:lnTo>
                  <a:pt x="0" y="21"/>
                </a:lnTo>
                <a:lnTo>
                  <a:pt x="22" y="0"/>
                </a:lnTo>
                <a:close/>
              </a:path>
            </a:pathLst>
          </a:custGeom>
          <a:solidFill>
            <a:srgbClr val="000080"/>
          </a:solidFill>
          <a:ln w="11113">
            <a:solidFill>
              <a:srgbClr val="FF0000"/>
            </a:solidFill>
            <a:prstDash val="solid"/>
            <a:round/>
            <a:headEnd/>
            <a:tailEnd/>
          </a:ln>
        </p:spPr>
        <p:txBody>
          <a:bodyPr/>
          <a:lstStyle/>
          <a:p>
            <a:endParaRPr lang="fr-FR"/>
          </a:p>
        </p:txBody>
      </p:sp>
      <p:sp>
        <p:nvSpPr>
          <p:cNvPr id="109603" name="Freeform 37"/>
          <p:cNvSpPr>
            <a:spLocks/>
          </p:cNvSpPr>
          <p:nvPr/>
        </p:nvSpPr>
        <p:spPr bwMode="auto">
          <a:xfrm>
            <a:off x="1779588" y="4096248"/>
            <a:ext cx="39687" cy="55562"/>
          </a:xfrm>
          <a:custGeom>
            <a:avLst/>
            <a:gdLst>
              <a:gd name="T0" fmla="*/ 2147483647 w 28"/>
              <a:gd name="T1" fmla="*/ 0 h 35"/>
              <a:gd name="T2" fmla="*/ 2147483647 w 28"/>
              <a:gd name="T3" fmla="*/ 2147483647 h 35"/>
              <a:gd name="T4" fmla="*/ 2147483647 w 28"/>
              <a:gd name="T5" fmla="*/ 2147483647 h 35"/>
              <a:gd name="T6" fmla="*/ 0 w 28"/>
              <a:gd name="T7" fmla="*/ 2147483647 h 35"/>
              <a:gd name="T8" fmla="*/ 2147483647 w 28"/>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5">
                <a:moveTo>
                  <a:pt x="14" y="0"/>
                </a:moveTo>
                <a:lnTo>
                  <a:pt x="28" y="14"/>
                </a:lnTo>
                <a:lnTo>
                  <a:pt x="14" y="35"/>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04" name="Freeform 38"/>
          <p:cNvSpPr>
            <a:spLocks/>
          </p:cNvSpPr>
          <p:nvPr/>
        </p:nvSpPr>
        <p:spPr bwMode="auto">
          <a:xfrm>
            <a:off x="1779588" y="4208960"/>
            <a:ext cx="39687" cy="55563"/>
          </a:xfrm>
          <a:custGeom>
            <a:avLst/>
            <a:gdLst>
              <a:gd name="T0" fmla="*/ 2147483647 w 28"/>
              <a:gd name="T1" fmla="*/ 0 h 35"/>
              <a:gd name="T2" fmla="*/ 2147483647 w 28"/>
              <a:gd name="T3" fmla="*/ 2147483647 h 35"/>
              <a:gd name="T4" fmla="*/ 2147483647 w 28"/>
              <a:gd name="T5" fmla="*/ 2147483647 h 35"/>
              <a:gd name="T6" fmla="*/ 0 w 28"/>
              <a:gd name="T7" fmla="*/ 2147483647 h 35"/>
              <a:gd name="T8" fmla="*/ 2147483647 w 28"/>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5">
                <a:moveTo>
                  <a:pt x="14" y="0"/>
                </a:moveTo>
                <a:lnTo>
                  <a:pt x="28" y="14"/>
                </a:lnTo>
                <a:lnTo>
                  <a:pt x="14" y="35"/>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05" name="Freeform 39"/>
          <p:cNvSpPr>
            <a:spLocks/>
          </p:cNvSpPr>
          <p:nvPr/>
        </p:nvSpPr>
        <p:spPr bwMode="auto">
          <a:xfrm>
            <a:off x="1779588" y="4501060"/>
            <a:ext cx="39687" cy="44450"/>
          </a:xfrm>
          <a:custGeom>
            <a:avLst/>
            <a:gdLst>
              <a:gd name="T0" fmla="*/ 2147483647 w 28"/>
              <a:gd name="T1" fmla="*/ 0 h 28"/>
              <a:gd name="T2" fmla="*/ 2147483647 w 28"/>
              <a:gd name="T3" fmla="*/ 2147483647 h 28"/>
              <a:gd name="T4" fmla="*/ 2147483647 w 28"/>
              <a:gd name="T5" fmla="*/ 2147483647 h 28"/>
              <a:gd name="T6" fmla="*/ 0 w 28"/>
              <a:gd name="T7" fmla="*/ 2147483647 h 28"/>
              <a:gd name="T8" fmla="*/ 2147483647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06" name="Freeform 40"/>
          <p:cNvSpPr>
            <a:spLocks/>
          </p:cNvSpPr>
          <p:nvPr/>
        </p:nvSpPr>
        <p:spPr bwMode="auto">
          <a:xfrm>
            <a:off x="1789113" y="4693148"/>
            <a:ext cx="39687" cy="55562"/>
          </a:xfrm>
          <a:custGeom>
            <a:avLst/>
            <a:gdLst>
              <a:gd name="T0" fmla="*/ 2147483647 w 28"/>
              <a:gd name="T1" fmla="*/ 0 h 35"/>
              <a:gd name="T2" fmla="*/ 2147483647 w 28"/>
              <a:gd name="T3" fmla="*/ 2147483647 h 35"/>
              <a:gd name="T4" fmla="*/ 2147483647 w 28"/>
              <a:gd name="T5" fmla="*/ 2147483647 h 35"/>
              <a:gd name="T6" fmla="*/ 0 w 28"/>
              <a:gd name="T7" fmla="*/ 2147483647 h 35"/>
              <a:gd name="T8" fmla="*/ 2147483647 w 28"/>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5">
                <a:moveTo>
                  <a:pt x="14" y="0"/>
                </a:moveTo>
                <a:lnTo>
                  <a:pt x="28" y="21"/>
                </a:lnTo>
                <a:lnTo>
                  <a:pt x="14" y="35"/>
                </a:lnTo>
                <a:lnTo>
                  <a:pt x="0" y="21"/>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07" name="Freeform 41"/>
          <p:cNvSpPr>
            <a:spLocks/>
          </p:cNvSpPr>
          <p:nvPr/>
        </p:nvSpPr>
        <p:spPr bwMode="auto">
          <a:xfrm>
            <a:off x="1798638" y="5142410"/>
            <a:ext cx="50800" cy="44450"/>
          </a:xfrm>
          <a:custGeom>
            <a:avLst/>
            <a:gdLst>
              <a:gd name="T0" fmla="*/ 2147483647 w 35"/>
              <a:gd name="T1" fmla="*/ 0 h 28"/>
              <a:gd name="T2" fmla="*/ 2147483647 w 35"/>
              <a:gd name="T3" fmla="*/ 2147483647 h 28"/>
              <a:gd name="T4" fmla="*/ 2147483647 w 35"/>
              <a:gd name="T5" fmla="*/ 2147483647 h 28"/>
              <a:gd name="T6" fmla="*/ 0 w 35"/>
              <a:gd name="T7" fmla="*/ 2147483647 h 28"/>
              <a:gd name="T8" fmla="*/ 2147483647 w 3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8">
                <a:moveTo>
                  <a:pt x="14" y="0"/>
                </a:moveTo>
                <a:lnTo>
                  <a:pt x="35" y="14"/>
                </a:lnTo>
                <a:lnTo>
                  <a:pt x="14" y="28"/>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08" name="Freeform 42"/>
          <p:cNvSpPr>
            <a:spLocks/>
          </p:cNvSpPr>
          <p:nvPr/>
        </p:nvSpPr>
        <p:spPr bwMode="auto">
          <a:xfrm>
            <a:off x="1809750" y="5210673"/>
            <a:ext cx="49213" cy="55562"/>
          </a:xfrm>
          <a:custGeom>
            <a:avLst/>
            <a:gdLst>
              <a:gd name="T0" fmla="*/ 2147483647 w 35"/>
              <a:gd name="T1" fmla="*/ 0 h 35"/>
              <a:gd name="T2" fmla="*/ 2147483647 w 35"/>
              <a:gd name="T3" fmla="*/ 2147483647 h 35"/>
              <a:gd name="T4" fmla="*/ 2147483647 w 35"/>
              <a:gd name="T5" fmla="*/ 2147483647 h 35"/>
              <a:gd name="T6" fmla="*/ 0 w 35"/>
              <a:gd name="T7" fmla="*/ 2147483647 h 35"/>
              <a:gd name="T8" fmla="*/ 2147483647 w 35"/>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14" y="0"/>
                </a:moveTo>
                <a:lnTo>
                  <a:pt x="35" y="21"/>
                </a:lnTo>
                <a:lnTo>
                  <a:pt x="14" y="35"/>
                </a:lnTo>
                <a:lnTo>
                  <a:pt x="0" y="21"/>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09" name="Freeform 43"/>
          <p:cNvSpPr>
            <a:spLocks/>
          </p:cNvSpPr>
          <p:nvPr/>
        </p:nvSpPr>
        <p:spPr bwMode="auto">
          <a:xfrm>
            <a:off x="1838325" y="5244010"/>
            <a:ext cx="39688" cy="55563"/>
          </a:xfrm>
          <a:custGeom>
            <a:avLst/>
            <a:gdLst>
              <a:gd name="T0" fmla="*/ 2147483647 w 28"/>
              <a:gd name="T1" fmla="*/ 0 h 35"/>
              <a:gd name="T2" fmla="*/ 2147483647 w 28"/>
              <a:gd name="T3" fmla="*/ 2147483647 h 35"/>
              <a:gd name="T4" fmla="*/ 2147483647 w 28"/>
              <a:gd name="T5" fmla="*/ 2147483647 h 35"/>
              <a:gd name="T6" fmla="*/ 0 w 28"/>
              <a:gd name="T7" fmla="*/ 2147483647 h 35"/>
              <a:gd name="T8" fmla="*/ 2147483647 w 28"/>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5">
                <a:moveTo>
                  <a:pt x="14" y="0"/>
                </a:moveTo>
                <a:lnTo>
                  <a:pt x="28" y="14"/>
                </a:lnTo>
                <a:lnTo>
                  <a:pt x="14" y="35"/>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10" name="Freeform 44"/>
          <p:cNvSpPr>
            <a:spLocks/>
          </p:cNvSpPr>
          <p:nvPr/>
        </p:nvSpPr>
        <p:spPr bwMode="auto">
          <a:xfrm>
            <a:off x="1968500" y="5310685"/>
            <a:ext cx="50800" cy="46038"/>
          </a:xfrm>
          <a:custGeom>
            <a:avLst/>
            <a:gdLst>
              <a:gd name="T0" fmla="*/ 2147483647 w 36"/>
              <a:gd name="T1" fmla="*/ 0 h 29"/>
              <a:gd name="T2" fmla="*/ 2147483647 w 36"/>
              <a:gd name="T3" fmla="*/ 2147483647 h 29"/>
              <a:gd name="T4" fmla="*/ 2147483647 w 36"/>
              <a:gd name="T5" fmla="*/ 2147483647 h 29"/>
              <a:gd name="T6" fmla="*/ 0 w 36"/>
              <a:gd name="T7" fmla="*/ 2147483647 h 29"/>
              <a:gd name="T8" fmla="*/ 2147483647 w 3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9">
                <a:moveTo>
                  <a:pt x="21" y="0"/>
                </a:moveTo>
                <a:lnTo>
                  <a:pt x="36" y="15"/>
                </a:lnTo>
                <a:lnTo>
                  <a:pt x="21" y="29"/>
                </a:lnTo>
                <a:lnTo>
                  <a:pt x="0" y="15"/>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11" name="Freeform 45"/>
          <p:cNvSpPr>
            <a:spLocks/>
          </p:cNvSpPr>
          <p:nvPr/>
        </p:nvSpPr>
        <p:spPr bwMode="auto">
          <a:xfrm>
            <a:off x="2108200" y="5310685"/>
            <a:ext cx="50800" cy="46038"/>
          </a:xfrm>
          <a:custGeom>
            <a:avLst/>
            <a:gdLst>
              <a:gd name="T0" fmla="*/ 2147483647 w 36"/>
              <a:gd name="T1" fmla="*/ 0 h 29"/>
              <a:gd name="T2" fmla="*/ 2147483647 w 36"/>
              <a:gd name="T3" fmla="*/ 2147483647 h 29"/>
              <a:gd name="T4" fmla="*/ 2147483647 w 36"/>
              <a:gd name="T5" fmla="*/ 2147483647 h 29"/>
              <a:gd name="T6" fmla="*/ 0 w 36"/>
              <a:gd name="T7" fmla="*/ 2147483647 h 29"/>
              <a:gd name="T8" fmla="*/ 2147483647 w 3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9">
                <a:moveTo>
                  <a:pt x="15" y="0"/>
                </a:moveTo>
                <a:lnTo>
                  <a:pt x="36" y="15"/>
                </a:lnTo>
                <a:lnTo>
                  <a:pt x="15" y="29"/>
                </a:lnTo>
                <a:lnTo>
                  <a:pt x="0" y="15"/>
                </a:lnTo>
                <a:lnTo>
                  <a:pt x="15" y="0"/>
                </a:lnTo>
                <a:close/>
              </a:path>
            </a:pathLst>
          </a:custGeom>
          <a:solidFill>
            <a:srgbClr val="000080"/>
          </a:solidFill>
          <a:ln w="11113">
            <a:solidFill>
              <a:srgbClr val="FF0000"/>
            </a:solidFill>
            <a:prstDash val="solid"/>
            <a:round/>
            <a:headEnd/>
            <a:tailEnd/>
          </a:ln>
        </p:spPr>
        <p:txBody>
          <a:bodyPr/>
          <a:lstStyle/>
          <a:p>
            <a:endParaRPr lang="fr-FR"/>
          </a:p>
        </p:txBody>
      </p:sp>
      <p:sp>
        <p:nvSpPr>
          <p:cNvPr id="109612" name="Freeform 46"/>
          <p:cNvSpPr>
            <a:spLocks/>
          </p:cNvSpPr>
          <p:nvPr/>
        </p:nvSpPr>
        <p:spPr bwMode="auto">
          <a:xfrm>
            <a:off x="2349500" y="5310685"/>
            <a:ext cx="39688" cy="46038"/>
          </a:xfrm>
          <a:custGeom>
            <a:avLst/>
            <a:gdLst>
              <a:gd name="T0" fmla="*/ 2147483647 w 28"/>
              <a:gd name="T1" fmla="*/ 0 h 29"/>
              <a:gd name="T2" fmla="*/ 2147483647 w 28"/>
              <a:gd name="T3" fmla="*/ 2147483647 h 29"/>
              <a:gd name="T4" fmla="*/ 2147483647 w 28"/>
              <a:gd name="T5" fmla="*/ 2147483647 h 29"/>
              <a:gd name="T6" fmla="*/ 0 w 28"/>
              <a:gd name="T7" fmla="*/ 2147483647 h 29"/>
              <a:gd name="T8" fmla="*/ 2147483647 w 2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14" y="0"/>
                </a:moveTo>
                <a:lnTo>
                  <a:pt x="28" y="15"/>
                </a:lnTo>
                <a:lnTo>
                  <a:pt x="14" y="29"/>
                </a:lnTo>
                <a:lnTo>
                  <a:pt x="0" y="15"/>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13" name="Freeform 47"/>
          <p:cNvSpPr>
            <a:spLocks/>
          </p:cNvSpPr>
          <p:nvPr/>
        </p:nvSpPr>
        <p:spPr bwMode="auto">
          <a:xfrm>
            <a:off x="2408238" y="5310685"/>
            <a:ext cx="39687" cy="46038"/>
          </a:xfrm>
          <a:custGeom>
            <a:avLst/>
            <a:gdLst>
              <a:gd name="T0" fmla="*/ 2147483647 w 28"/>
              <a:gd name="T1" fmla="*/ 0 h 29"/>
              <a:gd name="T2" fmla="*/ 2147483647 w 28"/>
              <a:gd name="T3" fmla="*/ 2147483647 h 29"/>
              <a:gd name="T4" fmla="*/ 2147483647 w 28"/>
              <a:gd name="T5" fmla="*/ 2147483647 h 29"/>
              <a:gd name="T6" fmla="*/ 0 w 28"/>
              <a:gd name="T7" fmla="*/ 2147483647 h 29"/>
              <a:gd name="T8" fmla="*/ 2147483647 w 2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14" y="0"/>
                </a:moveTo>
                <a:lnTo>
                  <a:pt x="28" y="15"/>
                </a:lnTo>
                <a:lnTo>
                  <a:pt x="14" y="29"/>
                </a:lnTo>
                <a:lnTo>
                  <a:pt x="0" y="15"/>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14" name="Freeform 48"/>
          <p:cNvSpPr>
            <a:spLocks/>
          </p:cNvSpPr>
          <p:nvPr/>
        </p:nvSpPr>
        <p:spPr bwMode="auto">
          <a:xfrm>
            <a:off x="2509838" y="5310685"/>
            <a:ext cx="49212" cy="46038"/>
          </a:xfrm>
          <a:custGeom>
            <a:avLst/>
            <a:gdLst>
              <a:gd name="T0" fmla="*/ 2147483647 w 35"/>
              <a:gd name="T1" fmla="*/ 0 h 29"/>
              <a:gd name="T2" fmla="*/ 2147483647 w 35"/>
              <a:gd name="T3" fmla="*/ 2147483647 h 29"/>
              <a:gd name="T4" fmla="*/ 2147483647 w 35"/>
              <a:gd name="T5" fmla="*/ 2147483647 h 29"/>
              <a:gd name="T6" fmla="*/ 0 w 35"/>
              <a:gd name="T7" fmla="*/ 2147483647 h 29"/>
              <a:gd name="T8" fmla="*/ 2147483647 w 3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9">
                <a:moveTo>
                  <a:pt x="21" y="0"/>
                </a:moveTo>
                <a:lnTo>
                  <a:pt x="35" y="15"/>
                </a:lnTo>
                <a:lnTo>
                  <a:pt x="21" y="29"/>
                </a:lnTo>
                <a:lnTo>
                  <a:pt x="0" y="15"/>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15" name="Freeform 49"/>
          <p:cNvSpPr>
            <a:spLocks/>
          </p:cNvSpPr>
          <p:nvPr/>
        </p:nvSpPr>
        <p:spPr bwMode="auto">
          <a:xfrm>
            <a:off x="2619375" y="5299573"/>
            <a:ext cx="39688" cy="57150"/>
          </a:xfrm>
          <a:custGeom>
            <a:avLst/>
            <a:gdLst>
              <a:gd name="T0" fmla="*/ 2147483647 w 28"/>
              <a:gd name="T1" fmla="*/ 0 h 36"/>
              <a:gd name="T2" fmla="*/ 2147483647 w 28"/>
              <a:gd name="T3" fmla="*/ 2147483647 h 36"/>
              <a:gd name="T4" fmla="*/ 2147483647 w 28"/>
              <a:gd name="T5" fmla="*/ 2147483647 h 36"/>
              <a:gd name="T6" fmla="*/ 0 w 28"/>
              <a:gd name="T7" fmla="*/ 2147483647 h 36"/>
              <a:gd name="T8" fmla="*/ 2147483647 w 2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6">
                <a:moveTo>
                  <a:pt x="14" y="0"/>
                </a:moveTo>
                <a:lnTo>
                  <a:pt x="28" y="14"/>
                </a:lnTo>
                <a:lnTo>
                  <a:pt x="14" y="36"/>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16" name="Freeform 50"/>
          <p:cNvSpPr>
            <a:spLocks/>
          </p:cNvSpPr>
          <p:nvPr/>
        </p:nvSpPr>
        <p:spPr bwMode="auto">
          <a:xfrm>
            <a:off x="2840038" y="5299573"/>
            <a:ext cx="49212" cy="46037"/>
          </a:xfrm>
          <a:custGeom>
            <a:avLst/>
            <a:gdLst>
              <a:gd name="T0" fmla="*/ 2147483647 w 35"/>
              <a:gd name="T1" fmla="*/ 0 h 29"/>
              <a:gd name="T2" fmla="*/ 2147483647 w 35"/>
              <a:gd name="T3" fmla="*/ 2147483647 h 29"/>
              <a:gd name="T4" fmla="*/ 2147483647 w 35"/>
              <a:gd name="T5" fmla="*/ 2147483647 h 29"/>
              <a:gd name="T6" fmla="*/ 0 w 35"/>
              <a:gd name="T7" fmla="*/ 2147483647 h 29"/>
              <a:gd name="T8" fmla="*/ 2147483647 w 3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9">
                <a:moveTo>
                  <a:pt x="14" y="0"/>
                </a:moveTo>
                <a:lnTo>
                  <a:pt x="35" y="14"/>
                </a:lnTo>
                <a:lnTo>
                  <a:pt x="14" y="29"/>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17" name="Freeform 51"/>
          <p:cNvSpPr>
            <a:spLocks/>
          </p:cNvSpPr>
          <p:nvPr/>
        </p:nvSpPr>
        <p:spPr bwMode="auto">
          <a:xfrm>
            <a:off x="2959100" y="5299573"/>
            <a:ext cx="39688" cy="46037"/>
          </a:xfrm>
          <a:custGeom>
            <a:avLst/>
            <a:gdLst>
              <a:gd name="T0" fmla="*/ 2147483647 w 28"/>
              <a:gd name="T1" fmla="*/ 0 h 29"/>
              <a:gd name="T2" fmla="*/ 2147483647 w 28"/>
              <a:gd name="T3" fmla="*/ 2147483647 h 29"/>
              <a:gd name="T4" fmla="*/ 2147483647 w 28"/>
              <a:gd name="T5" fmla="*/ 2147483647 h 29"/>
              <a:gd name="T6" fmla="*/ 0 w 28"/>
              <a:gd name="T7" fmla="*/ 2147483647 h 29"/>
              <a:gd name="T8" fmla="*/ 2147483647 w 2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14" y="0"/>
                </a:moveTo>
                <a:lnTo>
                  <a:pt x="28" y="14"/>
                </a:lnTo>
                <a:lnTo>
                  <a:pt x="14" y="29"/>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18" name="Freeform 52"/>
          <p:cNvSpPr>
            <a:spLocks/>
          </p:cNvSpPr>
          <p:nvPr/>
        </p:nvSpPr>
        <p:spPr bwMode="auto">
          <a:xfrm>
            <a:off x="3198813" y="5277348"/>
            <a:ext cx="49212" cy="44450"/>
          </a:xfrm>
          <a:custGeom>
            <a:avLst/>
            <a:gdLst>
              <a:gd name="T0" fmla="*/ 2147483647 w 35"/>
              <a:gd name="T1" fmla="*/ 0 h 28"/>
              <a:gd name="T2" fmla="*/ 2147483647 w 35"/>
              <a:gd name="T3" fmla="*/ 2147483647 h 28"/>
              <a:gd name="T4" fmla="*/ 2147483647 w 35"/>
              <a:gd name="T5" fmla="*/ 2147483647 h 28"/>
              <a:gd name="T6" fmla="*/ 0 w 35"/>
              <a:gd name="T7" fmla="*/ 2147483647 h 28"/>
              <a:gd name="T8" fmla="*/ 2147483647 w 3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8">
                <a:moveTo>
                  <a:pt x="21" y="0"/>
                </a:moveTo>
                <a:lnTo>
                  <a:pt x="35" y="14"/>
                </a:lnTo>
                <a:lnTo>
                  <a:pt x="21" y="28"/>
                </a:lnTo>
                <a:lnTo>
                  <a:pt x="0" y="14"/>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19" name="Freeform 53"/>
          <p:cNvSpPr>
            <a:spLocks/>
          </p:cNvSpPr>
          <p:nvPr/>
        </p:nvSpPr>
        <p:spPr bwMode="auto">
          <a:xfrm>
            <a:off x="3338513" y="5288460"/>
            <a:ext cx="50800" cy="46038"/>
          </a:xfrm>
          <a:custGeom>
            <a:avLst/>
            <a:gdLst>
              <a:gd name="T0" fmla="*/ 2147483647 w 36"/>
              <a:gd name="T1" fmla="*/ 0 h 29"/>
              <a:gd name="T2" fmla="*/ 2147483647 w 36"/>
              <a:gd name="T3" fmla="*/ 2147483647 h 29"/>
              <a:gd name="T4" fmla="*/ 2147483647 w 36"/>
              <a:gd name="T5" fmla="*/ 2147483647 h 29"/>
              <a:gd name="T6" fmla="*/ 0 w 36"/>
              <a:gd name="T7" fmla="*/ 2147483647 h 29"/>
              <a:gd name="T8" fmla="*/ 2147483647 w 3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9">
                <a:moveTo>
                  <a:pt x="21" y="0"/>
                </a:moveTo>
                <a:lnTo>
                  <a:pt x="36" y="14"/>
                </a:lnTo>
                <a:lnTo>
                  <a:pt x="21" y="29"/>
                </a:lnTo>
                <a:lnTo>
                  <a:pt x="0" y="14"/>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20" name="Freeform 54"/>
          <p:cNvSpPr>
            <a:spLocks/>
          </p:cNvSpPr>
          <p:nvPr/>
        </p:nvSpPr>
        <p:spPr bwMode="auto">
          <a:xfrm>
            <a:off x="3489325" y="5288460"/>
            <a:ext cx="49213" cy="46038"/>
          </a:xfrm>
          <a:custGeom>
            <a:avLst/>
            <a:gdLst>
              <a:gd name="T0" fmla="*/ 2147483647 w 35"/>
              <a:gd name="T1" fmla="*/ 0 h 29"/>
              <a:gd name="T2" fmla="*/ 2147483647 w 35"/>
              <a:gd name="T3" fmla="*/ 2147483647 h 29"/>
              <a:gd name="T4" fmla="*/ 2147483647 w 35"/>
              <a:gd name="T5" fmla="*/ 2147483647 h 29"/>
              <a:gd name="T6" fmla="*/ 0 w 35"/>
              <a:gd name="T7" fmla="*/ 2147483647 h 29"/>
              <a:gd name="T8" fmla="*/ 2147483647 w 3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9">
                <a:moveTo>
                  <a:pt x="21" y="0"/>
                </a:moveTo>
                <a:lnTo>
                  <a:pt x="35" y="14"/>
                </a:lnTo>
                <a:lnTo>
                  <a:pt x="21" y="29"/>
                </a:lnTo>
                <a:lnTo>
                  <a:pt x="0" y="14"/>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21" name="Freeform 55"/>
          <p:cNvSpPr>
            <a:spLocks/>
          </p:cNvSpPr>
          <p:nvPr/>
        </p:nvSpPr>
        <p:spPr bwMode="auto">
          <a:xfrm>
            <a:off x="3659188" y="5288460"/>
            <a:ext cx="39687" cy="46038"/>
          </a:xfrm>
          <a:custGeom>
            <a:avLst/>
            <a:gdLst>
              <a:gd name="T0" fmla="*/ 2147483647 w 28"/>
              <a:gd name="T1" fmla="*/ 0 h 29"/>
              <a:gd name="T2" fmla="*/ 2147483647 w 28"/>
              <a:gd name="T3" fmla="*/ 2147483647 h 29"/>
              <a:gd name="T4" fmla="*/ 2147483647 w 28"/>
              <a:gd name="T5" fmla="*/ 2147483647 h 29"/>
              <a:gd name="T6" fmla="*/ 0 w 28"/>
              <a:gd name="T7" fmla="*/ 2147483647 h 29"/>
              <a:gd name="T8" fmla="*/ 2147483647 w 2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14" y="0"/>
                </a:moveTo>
                <a:lnTo>
                  <a:pt x="28" y="14"/>
                </a:lnTo>
                <a:lnTo>
                  <a:pt x="14" y="29"/>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22" name="Freeform 56"/>
          <p:cNvSpPr>
            <a:spLocks/>
          </p:cNvSpPr>
          <p:nvPr/>
        </p:nvSpPr>
        <p:spPr bwMode="auto">
          <a:xfrm>
            <a:off x="3768725" y="5288460"/>
            <a:ext cx="39688" cy="46038"/>
          </a:xfrm>
          <a:custGeom>
            <a:avLst/>
            <a:gdLst>
              <a:gd name="T0" fmla="*/ 2147483647 w 28"/>
              <a:gd name="T1" fmla="*/ 0 h 29"/>
              <a:gd name="T2" fmla="*/ 2147483647 w 28"/>
              <a:gd name="T3" fmla="*/ 2147483647 h 29"/>
              <a:gd name="T4" fmla="*/ 2147483647 w 28"/>
              <a:gd name="T5" fmla="*/ 2147483647 h 29"/>
              <a:gd name="T6" fmla="*/ 0 w 28"/>
              <a:gd name="T7" fmla="*/ 2147483647 h 29"/>
              <a:gd name="T8" fmla="*/ 2147483647 w 2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14" y="0"/>
                </a:moveTo>
                <a:lnTo>
                  <a:pt x="28" y="14"/>
                </a:lnTo>
                <a:lnTo>
                  <a:pt x="14" y="29"/>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23" name="Freeform 57"/>
          <p:cNvSpPr>
            <a:spLocks/>
          </p:cNvSpPr>
          <p:nvPr/>
        </p:nvSpPr>
        <p:spPr bwMode="auto">
          <a:xfrm>
            <a:off x="3949700" y="5197973"/>
            <a:ext cx="49213" cy="57150"/>
          </a:xfrm>
          <a:custGeom>
            <a:avLst/>
            <a:gdLst>
              <a:gd name="T0" fmla="*/ 2147483647 w 35"/>
              <a:gd name="T1" fmla="*/ 0 h 36"/>
              <a:gd name="T2" fmla="*/ 2147483647 w 35"/>
              <a:gd name="T3" fmla="*/ 2147483647 h 36"/>
              <a:gd name="T4" fmla="*/ 2147483647 w 35"/>
              <a:gd name="T5" fmla="*/ 2147483647 h 36"/>
              <a:gd name="T6" fmla="*/ 0 w 35"/>
              <a:gd name="T7" fmla="*/ 2147483647 h 36"/>
              <a:gd name="T8" fmla="*/ 2147483647 w 3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6">
                <a:moveTo>
                  <a:pt x="21" y="0"/>
                </a:moveTo>
                <a:lnTo>
                  <a:pt x="35" y="15"/>
                </a:lnTo>
                <a:lnTo>
                  <a:pt x="21" y="36"/>
                </a:lnTo>
                <a:lnTo>
                  <a:pt x="0" y="15"/>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24" name="Freeform 58"/>
          <p:cNvSpPr>
            <a:spLocks/>
          </p:cNvSpPr>
          <p:nvPr/>
        </p:nvSpPr>
        <p:spPr bwMode="auto">
          <a:xfrm>
            <a:off x="4048125" y="5255123"/>
            <a:ext cx="50800" cy="55562"/>
          </a:xfrm>
          <a:custGeom>
            <a:avLst/>
            <a:gdLst>
              <a:gd name="T0" fmla="*/ 2147483647 w 36"/>
              <a:gd name="T1" fmla="*/ 0 h 35"/>
              <a:gd name="T2" fmla="*/ 2147483647 w 36"/>
              <a:gd name="T3" fmla="*/ 2147483647 h 35"/>
              <a:gd name="T4" fmla="*/ 2147483647 w 36"/>
              <a:gd name="T5" fmla="*/ 2147483647 h 35"/>
              <a:gd name="T6" fmla="*/ 0 w 36"/>
              <a:gd name="T7" fmla="*/ 2147483647 h 35"/>
              <a:gd name="T8" fmla="*/ 2147483647 w 3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5">
                <a:moveTo>
                  <a:pt x="15" y="0"/>
                </a:moveTo>
                <a:lnTo>
                  <a:pt x="36" y="14"/>
                </a:lnTo>
                <a:lnTo>
                  <a:pt x="15" y="35"/>
                </a:lnTo>
                <a:lnTo>
                  <a:pt x="0" y="14"/>
                </a:lnTo>
                <a:lnTo>
                  <a:pt x="15" y="0"/>
                </a:lnTo>
                <a:close/>
              </a:path>
            </a:pathLst>
          </a:custGeom>
          <a:solidFill>
            <a:srgbClr val="000080"/>
          </a:solidFill>
          <a:ln w="11113">
            <a:solidFill>
              <a:srgbClr val="FF0000"/>
            </a:solidFill>
            <a:prstDash val="solid"/>
            <a:round/>
            <a:headEnd/>
            <a:tailEnd/>
          </a:ln>
        </p:spPr>
        <p:txBody>
          <a:bodyPr/>
          <a:lstStyle/>
          <a:p>
            <a:endParaRPr lang="fr-FR"/>
          </a:p>
        </p:txBody>
      </p:sp>
      <p:sp>
        <p:nvSpPr>
          <p:cNvPr id="109625" name="Freeform 59"/>
          <p:cNvSpPr>
            <a:spLocks/>
          </p:cNvSpPr>
          <p:nvPr/>
        </p:nvSpPr>
        <p:spPr bwMode="auto">
          <a:xfrm>
            <a:off x="4059238" y="5277348"/>
            <a:ext cx="39687" cy="44450"/>
          </a:xfrm>
          <a:custGeom>
            <a:avLst/>
            <a:gdLst>
              <a:gd name="T0" fmla="*/ 2147483647 w 28"/>
              <a:gd name="T1" fmla="*/ 0 h 28"/>
              <a:gd name="T2" fmla="*/ 2147483647 w 28"/>
              <a:gd name="T3" fmla="*/ 2147483647 h 28"/>
              <a:gd name="T4" fmla="*/ 2147483647 w 28"/>
              <a:gd name="T5" fmla="*/ 2147483647 h 28"/>
              <a:gd name="T6" fmla="*/ 0 w 28"/>
              <a:gd name="T7" fmla="*/ 2147483647 h 28"/>
              <a:gd name="T8" fmla="*/ 2147483647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26" name="Freeform 60"/>
          <p:cNvSpPr>
            <a:spLocks/>
          </p:cNvSpPr>
          <p:nvPr/>
        </p:nvSpPr>
        <p:spPr bwMode="auto">
          <a:xfrm>
            <a:off x="4059238" y="5221785"/>
            <a:ext cx="39687" cy="44450"/>
          </a:xfrm>
          <a:custGeom>
            <a:avLst/>
            <a:gdLst>
              <a:gd name="T0" fmla="*/ 2147483647 w 28"/>
              <a:gd name="T1" fmla="*/ 0 h 28"/>
              <a:gd name="T2" fmla="*/ 2147483647 w 28"/>
              <a:gd name="T3" fmla="*/ 2147483647 h 28"/>
              <a:gd name="T4" fmla="*/ 2147483647 w 28"/>
              <a:gd name="T5" fmla="*/ 2147483647 h 28"/>
              <a:gd name="T6" fmla="*/ 0 w 28"/>
              <a:gd name="T7" fmla="*/ 2147483647 h 28"/>
              <a:gd name="T8" fmla="*/ 2147483647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27" name="Freeform 61"/>
          <p:cNvSpPr>
            <a:spLocks/>
          </p:cNvSpPr>
          <p:nvPr/>
        </p:nvSpPr>
        <p:spPr bwMode="auto">
          <a:xfrm>
            <a:off x="4059238" y="5109073"/>
            <a:ext cx="39687" cy="44450"/>
          </a:xfrm>
          <a:custGeom>
            <a:avLst/>
            <a:gdLst>
              <a:gd name="T0" fmla="*/ 2147483647 w 28"/>
              <a:gd name="T1" fmla="*/ 0 h 28"/>
              <a:gd name="T2" fmla="*/ 2147483647 w 28"/>
              <a:gd name="T3" fmla="*/ 2147483647 h 28"/>
              <a:gd name="T4" fmla="*/ 2147483647 w 28"/>
              <a:gd name="T5" fmla="*/ 2147483647 h 28"/>
              <a:gd name="T6" fmla="*/ 0 w 28"/>
              <a:gd name="T7" fmla="*/ 2147483647 h 28"/>
              <a:gd name="T8" fmla="*/ 2147483647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28" name="Freeform 62"/>
          <p:cNvSpPr>
            <a:spLocks/>
          </p:cNvSpPr>
          <p:nvPr/>
        </p:nvSpPr>
        <p:spPr bwMode="auto">
          <a:xfrm>
            <a:off x="4059238" y="5109073"/>
            <a:ext cx="39687" cy="55562"/>
          </a:xfrm>
          <a:custGeom>
            <a:avLst/>
            <a:gdLst>
              <a:gd name="T0" fmla="*/ 2147483647 w 28"/>
              <a:gd name="T1" fmla="*/ 0 h 35"/>
              <a:gd name="T2" fmla="*/ 2147483647 w 28"/>
              <a:gd name="T3" fmla="*/ 2147483647 h 35"/>
              <a:gd name="T4" fmla="*/ 2147483647 w 28"/>
              <a:gd name="T5" fmla="*/ 2147483647 h 35"/>
              <a:gd name="T6" fmla="*/ 0 w 28"/>
              <a:gd name="T7" fmla="*/ 2147483647 h 35"/>
              <a:gd name="T8" fmla="*/ 2147483647 w 28"/>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5">
                <a:moveTo>
                  <a:pt x="14" y="0"/>
                </a:moveTo>
                <a:lnTo>
                  <a:pt x="28" y="21"/>
                </a:lnTo>
                <a:lnTo>
                  <a:pt x="14" y="35"/>
                </a:lnTo>
                <a:lnTo>
                  <a:pt x="0" y="21"/>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29" name="Freeform 63"/>
          <p:cNvSpPr>
            <a:spLocks/>
          </p:cNvSpPr>
          <p:nvPr/>
        </p:nvSpPr>
        <p:spPr bwMode="auto">
          <a:xfrm>
            <a:off x="4059238" y="5175748"/>
            <a:ext cx="50800" cy="57150"/>
          </a:xfrm>
          <a:custGeom>
            <a:avLst/>
            <a:gdLst>
              <a:gd name="T0" fmla="*/ 2147483647 w 35"/>
              <a:gd name="T1" fmla="*/ 0 h 36"/>
              <a:gd name="T2" fmla="*/ 2147483647 w 35"/>
              <a:gd name="T3" fmla="*/ 2147483647 h 36"/>
              <a:gd name="T4" fmla="*/ 2147483647 w 35"/>
              <a:gd name="T5" fmla="*/ 2147483647 h 36"/>
              <a:gd name="T6" fmla="*/ 0 w 35"/>
              <a:gd name="T7" fmla="*/ 2147483647 h 36"/>
              <a:gd name="T8" fmla="*/ 2147483647 w 3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6">
                <a:moveTo>
                  <a:pt x="14" y="0"/>
                </a:moveTo>
                <a:lnTo>
                  <a:pt x="35" y="14"/>
                </a:lnTo>
                <a:lnTo>
                  <a:pt x="14" y="36"/>
                </a:lnTo>
                <a:lnTo>
                  <a:pt x="0" y="14"/>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30" name="Freeform 64"/>
          <p:cNvSpPr>
            <a:spLocks/>
          </p:cNvSpPr>
          <p:nvPr/>
        </p:nvSpPr>
        <p:spPr bwMode="auto">
          <a:xfrm>
            <a:off x="4059238" y="5210673"/>
            <a:ext cx="50800" cy="44450"/>
          </a:xfrm>
          <a:custGeom>
            <a:avLst/>
            <a:gdLst>
              <a:gd name="T0" fmla="*/ 2147483647 w 35"/>
              <a:gd name="T1" fmla="*/ 0 h 28"/>
              <a:gd name="T2" fmla="*/ 2147483647 w 35"/>
              <a:gd name="T3" fmla="*/ 2147483647 h 28"/>
              <a:gd name="T4" fmla="*/ 2147483647 w 35"/>
              <a:gd name="T5" fmla="*/ 2147483647 h 28"/>
              <a:gd name="T6" fmla="*/ 0 w 35"/>
              <a:gd name="T7" fmla="*/ 2147483647 h 28"/>
              <a:gd name="T8" fmla="*/ 2147483647 w 3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8">
                <a:moveTo>
                  <a:pt x="21" y="0"/>
                </a:moveTo>
                <a:lnTo>
                  <a:pt x="35" y="14"/>
                </a:lnTo>
                <a:lnTo>
                  <a:pt x="21" y="28"/>
                </a:lnTo>
                <a:lnTo>
                  <a:pt x="0" y="14"/>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31" name="Freeform 65"/>
          <p:cNvSpPr>
            <a:spLocks/>
          </p:cNvSpPr>
          <p:nvPr/>
        </p:nvSpPr>
        <p:spPr bwMode="auto">
          <a:xfrm>
            <a:off x="4059238" y="5221785"/>
            <a:ext cx="50800" cy="44450"/>
          </a:xfrm>
          <a:custGeom>
            <a:avLst/>
            <a:gdLst>
              <a:gd name="T0" fmla="*/ 2147483647 w 35"/>
              <a:gd name="T1" fmla="*/ 0 h 28"/>
              <a:gd name="T2" fmla="*/ 2147483647 w 35"/>
              <a:gd name="T3" fmla="*/ 2147483647 h 28"/>
              <a:gd name="T4" fmla="*/ 2147483647 w 35"/>
              <a:gd name="T5" fmla="*/ 2147483647 h 28"/>
              <a:gd name="T6" fmla="*/ 0 w 35"/>
              <a:gd name="T7" fmla="*/ 2147483647 h 28"/>
              <a:gd name="T8" fmla="*/ 2147483647 w 3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8">
                <a:moveTo>
                  <a:pt x="21" y="0"/>
                </a:moveTo>
                <a:lnTo>
                  <a:pt x="35" y="14"/>
                </a:lnTo>
                <a:lnTo>
                  <a:pt x="21" y="28"/>
                </a:lnTo>
                <a:lnTo>
                  <a:pt x="0" y="14"/>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32" name="Freeform 66"/>
          <p:cNvSpPr>
            <a:spLocks/>
          </p:cNvSpPr>
          <p:nvPr/>
        </p:nvSpPr>
        <p:spPr bwMode="auto">
          <a:xfrm>
            <a:off x="4119563" y="5321798"/>
            <a:ext cx="49212" cy="46037"/>
          </a:xfrm>
          <a:custGeom>
            <a:avLst/>
            <a:gdLst>
              <a:gd name="T0" fmla="*/ 2147483647 w 35"/>
              <a:gd name="T1" fmla="*/ 0 h 29"/>
              <a:gd name="T2" fmla="*/ 2147483647 w 35"/>
              <a:gd name="T3" fmla="*/ 2147483647 h 29"/>
              <a:gd name="T4" fmla="*/ 2147483647 w 35"/>
              <a:gd name="T5" fmla="*/ 2147483647 h 29"/>
              <a:gd name="T6" fmla="*/ 0 w 35"/>
              <a:gd name="T7" fmla="*/ 2147483647 h 29"/>
              <a:gd name="T8" fmla="*/ 2147483647 w 3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9">
                <a:moveTo>
                  <a:pt x="21" y="0"/>
                </a:moveTo>
                <a:lnTo>
                  <a:pt x="35" y="15"/>
                </a:lnTo>
                <a:lnTo>
                  <a:pt x="21" y="29"/>
                </a:lnTo>
                <a:lnTo>
                  <a:pt x="0" y="15"/>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33" name="Freeform 67"/>
          <p:cNvSpPr>
            <a:spLocks/>
          </p:cNvSpPr>
          <p:nvPr/>
        </p:nvSpPr>
        <p:spPr bwMode="auto">
          <a:xfrm>
            <a:off x="4198938" y="5321798"/>
            <a:ext cx="50800" cy="46037"/>
          </a:xfrm>
          <a:custGeom>
            <a:avLst/>
            <a:gdLst>
              <a:gd name="T0" fmla="*/ 2147483647 w 35"/>
              <a:gd name="T1" fmla="*/ 0 h 29"/>
              <a:gd name="T2" fmla="*/ 2147483647 w 35"/>
              <a:gd name="T3" fmla="*/ 2147483647 h 29"/>
              <a:gd name="T4" fmla="*/ 2147483647 w 35"/>
              <a:gd name="T5" fmla="*/ 2147483647 h 29"/>
              <a:gd name="T6" fmla="*/ 0 w 35"/>
              <a:gd name="T7" fmla="*/ 2147483647 h 29"/>
              <a:gd name="T8" fmla="*/ 2147483647 w 3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9">
                <a:moveTo>
                  <a:pt x="14" y="0"/>
                </a:moveTo>
                <a:lnTo>
                  <a:pt x="35" y="15"/>
                </a:lnTo>
                <a:lnTo>
                  <a:pt x="14" y="29"/>
                </a:lnTo>
                <a:lnTo>
                  <a:pt x="0" y="15"/>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34" name="Freeform 68"/>
          <p:cNvSpPr>
            <a:spLocks/>
          </p:cNvSpPr>
          <p:nvPr/>
        </p:nvSpPr>
        <p:spPr bwMode="auto">
          <a:xfrm>
            <a:off x="4319588" y="5321798"/>
            <a:ext cx="39687" cy="46037"/>
          </a:xfrm>
          <a:custGeom>
            <a:avLst/>
            <a:gdLst>
              <a:gd name="T0" fmla="*/ 2147483647 w 28"/>
              <a:gd name="T1" fmla="*/ 0 h 29"/>
              <a:gd name="T2" fmla="*/ 2147483647 w 28"/>
              <a:gd name="T3" fmla="*/ 2147483647 h 29"/>
              <a:gd name="T4" fmla="*/ 2147483647 w 28"/>
              <a:gd name="T5" fmla="*/ 2147483647 h 29"/>
              <a:gd name="T6" fmla="*/ 0 w 28"/>
              <a:gd name="T7" fmla="*/ 2147483647 h 29"/>
              <a:gd name="T8" fmla="*/ 2147483647 w 2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14" y="0"/>
                </a:moveTo>
                <a:lnTo>
                  <a:pt x="28" y="15"/>
                </a:lnTo>
                <a:lnTo>
                  <a:pt x="14" y="29"/>
                </a:lnTo>
                <a:lnTo>
                  <a:pt x="0" y="15"/>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35" name="Freeform 69"/>
          <p:cNvSpPr>
            <a:spLocks/>
          </p:cNvSpPr>
          <p:nvPr/>
        </p:nvSpPr>
        <p:spPr bwMode="auto">
          <a:xfrm>
            <a:off x="4478338" y="5321798"/>
            <a:ext cx="50800" cy="46037"/>
          </a:xfrm>
          <a:custGeom>
            <a:avLst/>
            <a:gdLst>
              <a:gd name="T0" fmla="*/ 2147483647 w 36"/>
              <a:gd name="T1" fmla="*/ 0 h 29"/>
              <a:gd name="T2" fmla="*/ 2147483647 w 36"/>
              <a:gd name="T3" fmla="*/ 2147483647 h 29"/>
              <a:gd name="T4" fmla="*/ 2147483647 w 36"/>
              <a:gd name="T5" fmla="*/ 2147483647 h 29"/>
              <a:gd name="T6" fmla="*/ 0 w 36"/>
              <a:gd name="T7" fmla="*/ 2147483647 h 29"/>
              <a:gd name="T8" fmla="*/ 2147483647 w 3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9">
                <a:moveTo>
                  <a:pt x="21" y="0"/>
                </a:moveTo>
                <a:lnTo>
                  <a:pt x="36" y="15"/>
                </a:lnTo>
                <a:lnTo>
                  <a:pt x="21" y="29"/>
                </a:lnTo>
                <a:lnTo>
                  <a:pt x="0" y="15"/>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36" name="Freeform 70"/>
          <p:cNvSpPr>
            <a:spLocks/>
          </p:cNvSpPr>
          <p:nvPr/>
        </p:nvSpPr>
        <p:spPr bwMode="auto">
          <a:xfrm>
            <a:off x="4640263" y="5321798"/>
            <a:ext cx="49212" cy="46037"/>
          </a:xfrm>
          <a:custGeom>
            <a:avLst/>
            <a:gdLst>
              <a:gd name="T0" fmla="*/ 2147483647 w 35"/>
              <a:gd name="T1" fmla="*/ 0 h 29"/>
              <a:gd name="T2" fmla="*/ 2147483647 w 35"/>
              <a:gd name="T3" fmla="*/ 2147483647 h 29"/>
              <a:gd name="T4" fmla="*/ 2147483647 w 35"/>
              <a:gd name="T5" fmla="*/ 2147483647 h 29"/>
              <a:gd name="T6" fmla="*/ 0 w 35"/>
              <a:gd name="T7" fmla="*/ 2147483647 h 29"/>
              <a:gd name="T8" fmla="*/ 2147483647 w 3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9">
                <a:moveTo>
                  <a:pt x="21" y="0"/>
                </a:moveTo>
                <a:lnTo>
                  <a:pt x="35" y="15"/>
                </a:lnTo>
                <a:lnTo>
                  <a:pt x="21" y="29"/>
                </a:lnTo>
                <a:lnTo>
                  <a:pt x="0" y="15"/>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37" name="Freeform 71"/>
          <p:cNvSpPr>
            <a:spLocks/>
          </p:cNvSpPr>
          <p:nvPr/>
        </p:nvSpPr>
        <p:spPr bwMode="auto">
          <a:xfrm>
            <a:off x="4799013" y="5321798"/>
            <a:ext cx="49212" cy="46037"/>
          </a:xfrm>
          <a:custGeom>
            <a:avLst/>
            <a:gdLst>
              <a:gd name="T0" fmla="*/ 2147483647 w 35"/>
              <a:gd name="T1" fmla="*/ 0 h 29"/>
              <a:gd name="T2" fmla="*/ 2147483647 w 35"/>
              <a:gd name="T3" fmla="*/ 2147483647 h 29"/>
              <a:gd name="T4" fmla="*/ 2147483647 w 35"/>
              <a:gd name="T5" fmla="*/ 2147483647 h 29"/>
              <a:gd name="T6" fmla="*/ 0 w 35"/>
              <a:gd name="T7" fmla="*/ 2147483647 h 29"/>
              <a:gd name="T8" fmla="*/ 2147483647 w 3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9">
                <a:moveTo>
                  <a:pt x="21" y="0"/>
                </a:moveTo>
                <a:lnTo>
                  <a:pt x="35" y="15"/>
                </a:lnTo>
                <a:lnTo>
                  <a:pt x="21" y="29"/>
                </a:lnTo>
                <a:lnTo>
                  <a:pt x="0" y="15"/>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38" name="Freeform 72"/>
          <p:cNvSpPr>
            <a:spLocks/>
          </p:cNvSpPr>
          <p:nvPr/>
        </p:nvSpPr>
        <p:spPr bwMode="auto">
          <a:xfrm>
            <a:off x="4968875" y="5321798"/>
            <a:ext cx="50800" cy="46037"/>
          </a:xfrm>
          <a:custGeom>
            <a:avLst/>
            <a:gdLst>
              <a:gd name="T0" fmla="*/ 2147483647 w 36"/>
              <a:gd name="T1" fmla="*/ 0 h 29"/>
              <a:gd name="T2" fmla="*/ 2147483647 w 36"/>
              <a:gd name="T3" fmla="*/ 2147483647 h 29"/>
              <a:gd name="T4" fmla="*/ 2147483647 w 36"/>
              <a:gd name="T5" fmla="*/ 2147483647 h 29"/>
              <a:gd name="T6" fmla="*/ 0 w 36"/>
              <a:gd name="T7" fmla="*/ 2147483647 h 29"/>
              <a:gd name="T8" fmla="*/ 2147483647 w 3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9">
                <a:moveTo>
                  <a:pt x="15" y="0"/>
                </a:moveTo>
                <a:lnTo>
                  <a:pt x="36" y="15"/>
                </a:lnTo>
                <a:lnTo>
                  <a:pt x="15" y="29"/>
                </a:lnTo>
                <a:lnTo>
                  <a:pt x="0" y="15"/>
                </a:lnTo>
                <a:lnTo>
                  <a:pt x="15" y="0"/>
                </a:lnTo>
                <a:close/>
              </a:path>
            </a:pathLst>
          </a:custGeom>
          <a:solidFill>
            <a:srgbClr val="000080"/>
          </a:solidFill>
          <a:ln w="11113">
            <a:solidFill>
              <a:srgbClr val="FF0000"/>
            </a:solidFill>
            <a:prstDash val="solid"/>
            <a:round/>
            <a:headEnd/>
            <a:tailEnd/>
          </a:ln>
        </p:spPr>
        <p:txBody>
          <a:bodyPr/>
          <a:lstStyle/>
          <a:p>
            <a:endParaRPr lang="fr-FR"/>
          </a:p>
        </p:txBody>
      </p:sp>
      <p:sp>
        <p:nvSpPr>
          <p:cNvPr id="109639" name="Freeform 73"/>
          <p:cNvSpPr>
            <a:spLocks/>
          </p:cNvSpPr>
          <p:nvPr/>
        </p:nvSpPr>
        <p:spPr bwMode="auto">
          <a:xfrm>
            <a:off x="5178425" y="5321798"/>
            <a:ext cx="41275" cy="46037"/>
          </a:xfrm>
          <a:custGeom>
            <a:avLst/>
            <a:gdLst>
              <a:gd name="T0" fmla="*/ 2147483647 w 29"/>
              <a:gd name="T1" fmla="*/ 0 h 29"/>
              <a:gd name="T2" fmla="*/ 2147483647 w 29"/>
              <a:gd name="T3" fmla="*/ 2147483647 h 29"/>
              <a:gd name="T4" fmla="*/ 2147483647 w 29"/>
              <a:gd name="T5" fmla="*/ 2147483647 h 29"/>
              <a:gd name="T6" fmla="*/ 0 w 29"/>
              <a:gd name="T7" fmla="*/ 2147483647 h 29"/>
              <a:gd name="T8" fmla="*/ 2147483647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0"/>
                </a:moveTo>
                <a:lnTo>
                  <a:pt x="29" y="15"/>
                </a:lnTo>
                <a:lnTo>
                  <a:pt x="15" y="29"/>
                </a:lnTo>
                <a:lnTo>
                  <a:pt x="0" y="15"/>
                </a:lnTo>
                <a:lnTo>
                  <a:pt x="15" y="0"/>
                </a:lnTo>
                <a:close/>
              </a:path>
            </a:pathLst>
          </a:custGeom>
          <a:solidFill>
            <a:srgbClr val="000080"/>
          </a:solidFill>
          <a:ln w="11113">
            <a:solidFill>
              <a:srgbClr val="FF0000"/>
            </a:solidFill>
            <a:prstDash val="solid"/>
            <a:round/>
            <a:headEnd/>
            <a:tailEnd/>
          </a:ln>
        </p:spPr>
        <p:txBody>
          <a:bodyPr/>
          <a:lstStyle/>
          <a:p>
            <a:endParaRPr lang="fr-FR"/>
          </a:p>
        </p:txBody>
      </p:sp>
      <p:sp>
        <p:nvSpPr>
          <p:cNvPr id="109640" name="Freeform 74"/>
          <p:cNvSpPr>
            <a:spLocks/>
          </p:cNvSpPr>
          <p:nvPr/>
        </p:nvSpPr>
        <p:spPr bwMode="auto">
          <a:xfrm>
            <a:off x="5349875" y="5321798"/>
            <a:ext cx="39688" cy="46037"/>
          </a:xfrm>
          <a:custGeom>
            <a:avLst/>
            <a:gdLst>
              <a:gd name="T0" fmla="*/ 2147483647 w 28"/>
              <a:gd name="T1" fmla="*/ 0 h 29"/>
              <a:gd name="T2" fmla="*/ 2147483647 w 28"/>
              <a:gd name="T3" fmla="*/ 2147483647 h 29"/>
              <a:gd name="T4" fmla="*/ 2147483647 w 28"/>
              <a:gd name="T5" fmla="*/ 2147483647 h 29"/>
              <a:gd name="T6" fmla="*/ 0 w 28"/>
              <a:gd name="T7" fmla="*/ 2147483647 h 29"/>
              <a:gd name="T8" fmla="*/ 2147483647 w 2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14" y="0"/>
                </a:moveTo>
                <a:lnTo>
                  <a:pt x="28" y="15"/>
                </a:lnTo>
                <a:lnTo>
                  <a:pt x="14" y="29"/>
                </a:lnTo>
                <a:lnTo>
                  <a:pt x="0" y="15"/>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41" name="Freeform 75"/>
          <p:cNvSpPr>
            <a:spLocks/>
          </p:cNvSpPr>
          <p:nvPr/>
        </p:nvSpPr>
        <p:spPr bwMode="auto">
          <a:xfrm>
            <a:off x="5608638" y="5321798"/>
            <a:ext cx="39687" cy="46037"/>
          </a:xfrm>
          <a:custGeom>
            <a:avLst/>
            <a:gdLst>
              <a:gd name="T0" fmla="*/ 2147483647 w 28"/>
              <a:gd name="T1" fmla="*/ 0 h 29"/>
              <a:gd name="T2" fmla="*/ 2147483647 w 28"/>
              <a:gd name="T3" fmla="*/ 2147483647 h 29"/>
              <a:gd name="T4" fmla="*/ 2147483647 w 28"/>
              <a:gd name="T5" fmla="*/ 2147483647 h 29"/>
              <a:gd name="T6" fmla="*/ 0 w 28"/>
              <a:gd name="T7" fmla="*/ 2147483647 h 29"/>
              <a:gd name="T8" fmla="*/ 2147483647 w 2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14" y="0"/>
                </a:moveTo>
                <a:lnTo>
                  <a:pt x="28" y="15"/>
                </a:lnTo>
                <a:lnTo>
                  <a:pt x="14" y="29"/>
                </a:lnTo>
                <a:lnTo>
                  <a:pt x="0" y="15"/>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42" name="Freeform 76"/>
          <p:cNvSpPr>
            <a:spLocks/>
          </p:cNvSpPr>
          <p:nvPr/>
        </p:nvSpPr>
        <p:spPr bwMode="auto">
          <a:xfrm>
            <a:off x="5829300" y="5321798"/>
            <a:ext cx="49213" cy="46037"/>
          </a:xfrm>
          <a:custGeom>
            <a:avLst/>
            <a:gdLst>
              <a:gd name="T0" fmla="*/ 2147483647 w 35"/>
              <a:gd name="T1" fmla="*/ 0 h 29"/>
              <a:gd name="T2" fmla="*/ 2147483647 w 35"/>
              <a:gd name="T3" fmla="*/ 2147483647 h 29"/>
              <a:gd name="T4" fmla="*/ 2147483647 w 35"/>
              <a:gd name="T5" fmla="*/ 2147483647 h 29"/>
              <a:gd name="T6" fmla="*/ 0 w 35"/>
              <a:gd name="T7" fmla="*/ 2147483647 h 29"/>
              <a:gd name="T8" fmla="*/ 2147483647 w 3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9">
                <a:moveTo>
                  <a:pt x="21" y="0"/>
                </a:moveTo>
                <a:lnTo>
                  <a:pt x="35" y="15"/>
                </a:lnTo>
                <a:lnTo>
                  <a:pt x="21" y="29"/>
                </a:lnTo>
                <a:lnTo>
                  <a:pt x="0" y="15"/>
                </a:lnTo>
                <a:lnTo>
                  <a:pt x="21" y="0"/>
                </a:lnTo>
                <a:close/>
              </a:path>
            </a:pathLst>
          </a:custGeom>
          <a:solidFill>
            <a:srgbClr val="000080"/>
          </a:solidFill>
          <a:ln w="11113">
            <a:solidFill>
              <a:srgbClr val="FF0000"/>
            </a:solidFill>
            <a:prstDash val="solid"/>
            <a:round/>
            <a:headEnd/>
            <a:tailEnd/>
          </a:ln>
        </p:spPr>
        <p:txBody>
          <a:bodyPr/>
          <a:lstStyle/>
          <a:p>
            <a:endParaRPr lang="fr-FR"/>
          </a:p>
        </p:txBody>
      </p:sp>
      <p:sp>
        <p:nvSpPr>
          <p:cNvPr id="109643" name="Freeform 77"/>
          <p:cNvSpPr>
            <a:spLocks/>
          </p:cNvSpPr>
          <p:nvPr/>
        </p:nvSpPr>
        <p:spPr bwMode="auto">
          <a:xfrm>
            <a:off x="6108700" y="5321798"/>
            <a:ext cx="41275" cy="46037"/>
          </a:xfrm>
          <a:custGeom>
            <a:avLst/>
            <a:gdLst>
              <a:gd name="T0" fmla="*/ 2147483647 w 29"/>
              <a:gd name="T1" fmla="*/ 0 h 29"/>
              <a:gd name="T2" fmla="*/ 2147483647 w 29"/>
              <a:gd name="T3" fmla="*/ 2147483647 h 29"/>
              <a:gd name="T4" fmla="*/ 2147483647 w 29"/>
              <a:gd name="T5" fmla="*/ 2147483647 h 29"/>
              <a:gd name="T6" fmla="*/ 0 w 29"/>
              <a:gd name="T7" fmla="*/ 2147483647 h 29"/>
              <a:gd name="T8" fmla="*/ 2147483647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0"/>
                </a:moveTo>
                <a:lnTo>
                  <a:pt x="29" y="15"/>
                </a:lnTo>
                <a:lnTo>
                  <a:pt x="15" y="29"/>
                </a:lnTo>
                <a:lnTo>
                  <a:pt x="0" y="15"/>
                </a:lnTo>
                <a:lnTo>
                  <a:pt x="15" y="0"/>
                </a:lnTo>
                <a:close/>
              </a:path>
            </a:pathLst>
          </a:custGeom>
          <a:solidFill>
            <a:srgbClr val="000080"/>
          </a:solidFill>
          <a:ln w="11113">
            <a:solidFill>
              <a:srgbClr val="FF0000"/>
            </a:solidFill>
            <a:prstDash val="solid"/>
            <a:round/>
            <a:headEnd/>
            <a:tailEnd/>
          </a:ln>
        </p:spPr>
        <p:txBody>
          <a:bodyPr/>
          <a:lstStyle/>
          <a:p>
            <a:endParaRPr lang="fr-FR"/>
          </a:p>
        </p:txBody>
      </p:sp>
      <p:sp>
        <p:nvSpPr>
          <p:cNvPr id="109644" name="Freeform 78"/>
          <p:cNvSpPr>
            <a:spLocks/>
          </p:cNvSpPr>
          <p:nvPr/>
        </p:nvSpPr>
        <p:spPr bwMode="auto">
          <a:xfrm>
            <a:off x="6489700" y="5321798"/>
            <a:ext cx="39688" cy="46037"/>
          </a:xfrm>
          <a:custGeom>
            <a:avLst/>
            <a:gdLst>
              <a:gd name="T0" fmla="*/ 2147483647 w 28"/>
              <a:gd name="T1" fmla="*/ 0 h 29"/>
              <a:gd name="T2" fmla="*/ 2147483647 w 28"/>
              <a:gd name="T3" fmla="*/ 2147483647 h 29"/>
              <a:gd name="T4" fmla="*/ 2147483647 w 28"/>
              <a:gd name="T5" fmla="*/ 2147483647 h 29"/>
              <a:gd name="T6" fmla="*/ 0 w 28"/>
              <a:gd name="T7" fmla="*/ 2147483647 h 29"/>
              <a:gd name="T8" fmla="*/ 2147483647 w 2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14" y="0"/>
                </a:moveTo>
                <a:lnTo>
                  <a:pt x="28" y="15"/>
                </a:lnTo>
                <a:lnTo>
                  <a:pt x="14" y="29"/>
                </a:lnTo>
                <a:lnTo>
                  <a:pt x="0" y="15"/>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45" name="Freeform 79"/>
          <p:cNvSpPr>
            <a:spLocks/>
          </p:cNvSpPr>
          <p:nvPr/>
        </p:nvSpPr>
        <p:spPr bwMode="auto">
          <a:xfrm>
            <a:off x="6659563" y="5321798"/>
            <a:ext cx="41275" cy="46037"/>
          </a:xfrm>
          <a:custGeom>
            <a:avLst/>
            <a:gdLst>
              <a:gd name="T0" fmla="*/ 2147483647 w 29"/>
              <a:gd name="T1" fmla="*/ 0 h 29"/>
              <a:gd name="T2" fmla="*/ 2147483647 w 29"/>
              <a:gd name="T3" fmla="*/ 2147483647 h 29"/>
              <a:gd name="T4" fmla="*/ 2147483647 w 29"/>
              <a:gd name="T5" fmla="*/ 2147483647 h 29"/>
              <a:gd name="T6" fmla="*/ 0 w 29"/>
              <a:gd name="T7" fmla="*/ 2147483647 h 29"/>
              <a:gd name="T8" fmla="*/ 2147483647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0"/>
                </a:moveTo>
                <a:lnTo>
                  <a:pt x="29" y="15"/>
                </a:lnTo>
                <a:lnTo>
                  <a:pt x="14" y="29"/>
                </a:lnTo>
                <a:lnTo>
                  <a:pt x="0" y="15"/>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46" name="Freeform 80"/>
          <p:cNvSpPr>
            <a:spLocks/>
          </p:cNvSpPr>
          <p:nvPr/>
        </p:nvSpPr>
        <p:spPr bwMode="auto">
          <a:xfrm>
            <a:off x="7208838" y="5321798"/>
            <a:ext cx="39687" cy="46037"/>
          </a:xfrm>
          <a:custGeom>
            <a:avLst/>
            <a:gdLst>
              <a:gd name="T0" fmla="*/ 2147483647 w 28"/>
              <a:gd name="T1" fmla="*/ 0 h 29"/>
              <a:gd name="T2" fmla="*/ 2147483647 w 28"/>
              <a:gd name="T3" fmla="*/ 2147483647 h 29"/>
              <a:gd name="T4" fmla="*/ 2147483647 w 28"/>
              <a:gd name="T5" fmla="*/ 2147483647 h 29"/>
              <a:gd name="T6" fmla="*/ 0 w 28"/>
              <a:gd name="T7" fmla="*/ 2147483647 h 29"/>
              <a:gd name="T8" fmla="*/ 2147483647 w 2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14" y="0"/>
                </a:moveTo>
                <a:lnTo>
                  <a:pt x="28" y="15"/>
                </a:lnTo>
                <a:lnTo>
                  <a:pt x="14" y="29"/>
                </a:lnTo>
                <a:lnTo>
                  <a:pt x="0" y="15"/>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47" name="Freeform 81"/>
          <p:cNvSpPr>
            <a:spLocks/>
          </p:cNvSpPr>
          <p:nvPr/>
        </p:nvSpPr>
        <p:spPr bwMode="auto">
          <a:xfrm>
            <a:off x="7569200" y="5321798"/>
            <a:ext cx="41275" cy="46037"/>
          </a:xfrm>
          <a:custGeom>
            <a:avLst/>
            <a:gdLst>
              <a:gd name="T0" fmla="*/ 2147483647 w 29"/>
              <a:gd name="T1" fmla="*/ 0 h 29"/>
              <a:gd name="T2" fmla="*/ 2147483647 w 29"/>
              <a:gd name="T3" fmla="*/ 2147483647 h 29"/>
              <a:gd name="T4" fmla="*/ 2147483647 w 29"/>
              <a:gd name="T5" fmla="*/ 2147483647 h 29"/>
              <a:gd name="T6" fmla="*/ 0 w 29"/>
              <a:gd name="T7" fmla="*/ 2147483647 h 29"/>
              <a:gd name="T8" fmla="*/ 2147483647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0"/>
                </a:moveTo>
                <a:lnTo>
                  <a:pt x="29" y="15"/>
                </a:lnTo>
                <a:lnTo>
                  <a:pt x="14" y="29"/>
                </a:lnTo>
                <a:lnTo>
                  <a:pt x="0" y="15"/>
                </a:lnTo>
                <a:lnTo>
                  <a:pt x="14" y="0"/>
                </a:lnTo>
                <a:close/>
              </a:path>
            </a:pathLst>
          </a:custGeom>
          <a:solidFill>
            <a:srgbClr val="000080"/>
          </a:solidFill>
          <a:ln w="11113">
            <a:solidFill>
              <a:srgbClr val="FF0000"/>
            </a:solidFill>
            <a:prstDash val="solid"/>
            <a:round/>
            <a:headEnd/>
            <a:tailEnd/>
          </a:ln>
        </p:spPr>
        <p:txBody>
          <a:bodyPr/>
          <a:lstStyle/>
          <a:p>
            <a:endParaRPr lang="fr-FR"/>
          </a:p>
        </p:txBody>
      </p:sp>
      <p:sp>
        <p:nvSpPr>
          <p:cNvPr id="109649" name="Rectangle 83"/>
          <p:cNvSpPr>
            <a:spLocks noChangeArrowheads="1"/>
          </p:cNvSpPr>
          <p:nvPr/>
        </p:nvSpPr>
        <p:spPr bwMode="auto">
          <a:xfrm>
            <a:off x="1049338" y="5244010"/>
            <a:ext cx="120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0</a:t>
            </a:r>
            <a:endParaRPr lang="fr-FR" sz="1700" b="1">
              <a:latin typeface="Times New Roman" charset="0"/>
            </a:endParaRPr>
          </a:p>
        </p:txBody>
      </p:sp>
      <p:sp>
        <p:nvSpPr>
          <p:cNvPr id="109650" name="Rectangle 84"/>
          <p:cNvSpPr>
            <a:spLocks noChangeArrowheads="1"/>
          </p:cNvSpPr>
          <p:nvPr/>
        </p:nvSpPr>
        <p:spPr bwMode="auto">
          <a:xfrm>
            <a:off x="1049338" y="4467723"/>
            <a:ext cx="120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5</a:t>
            </a:r>
            <a:endParaRPr lang="fr-FR" sz="1700" b="1">
              <a:latin typeface="Times New Roman" charset="0"/>
            </a:endParaRPr>
          </a:p>
        </p:txBody>
      </p:sp>
      <p:sp>
        <p:nvSpPr>
          <p:cNvPr id="109651" name="Rectangle 85"/>
          <p:cNvSpPr>
            <a:spLocks noChangeArrowheads="1"/>
          </p:cNvSpPr>
          <p:nvPr/>
        </p:nvSpPr>
        <p:spPr bwMode="auto">
          <a:xfrm>
            <a:off x="958850" y="3702548"/>
            <a:ext cx="24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10</a:t>
            </a:r>
            <a:endParaRPr lang="fr-FR" sz="1700" b="1">
              <a:latin typeface="Times New Roman" charset="0"/>
            </a:endParaRPr>
          </a:p>
        </p:txBody>
      </p:sp>
      <p:sp>
        <p:nvSpPr>
          <p:cNvPr id="109652" name="Rectangle 86"/>
          <p:cNvSpPr>
            <a:spLocks noChangeArrowheads="1"/>
          </p:cNvSpPr>
          <p:nvPr/>
        </p:nvSpPr>
        <p:spPr bwMode="auto">
          <a:xfrm>
            <a:off x="958850" y="2926260"/>
            <a:ext cx="2428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15</a:t>
            </a:r>
            <a:endParaRPr lang="fr-FR" sz="1700" b="1">
              <a:latin typeface="Times New Roman" charset="0"/>
            </a:endParaRPr>
          </a:p>
        </p:txBody>
      </p:sp>
      <p:sp>
        <p:nvSpPr>
          <p:cNvPr id="109653" name="Rectangle 87"/>
          <p:cNvSpPr>
            <a:spLocks noChangeArrowheads="1"/>
          </p:cNvSpPr>
          <p:nvPr/>
        </p:nvSpPr>
        <p:spPr bwMode="auto">
          <a:xfrm>
            <a:off x="958850" y="2149973"/>
            <a:ext cx="24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20</a:t>
            </a:r>
            <a:endParaRPr lang="fr-FR" sz="1700" b="1">
              <a:latin typeface="Times New Roman" charset="0"/>
            </a:endParaRPr>
          </a:p>
        </p:txBody>
      </p:sp>
      <p:sp>
        <p:nvSpPr>
          <p:cNvPr id="109654" name="Rectangle 88"/>
          <p:cNvSpPr>
            <a:spLocks noChangeArrowheads="1"/>
          </p:cNvSpPr>
          <p:nvPr/>
        </p:nvSpPr>
        <p:spPr bwMode="auto">
          <a:xfrm>
            <a:off x="1058863" y="5447210"/>
            <a:ext cx="557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12-92</a:t>
            </a:r>
            <a:endParaRPr lang="fr-FR" sz="1700" b="1">
              <a:latin typeface="Times New Roman" charset="0"/>
            </a:endParaRPr>
          </a:p>
        </p:txBody>
      </p:sp>
      <p:sp>
        <p:nvSpPr>
          <p:cNvPr id="109655" name="Rectangle 89"/>
          <p:cNvSpPr>
            <a:spLocks noChangeArrowheads="1"/>
          </p:cNvSpPr>
          <p:nvPr/>
        </p:nvSpPr>
        <p:spPr bwMode="auto">
          <a:xfrm>
            <a:off x="1949450" y="5447210"/>
            <a:ext cx="557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05-94</a:t>
            </a:r>
            <a:endParaRPr lang="fr-FR" sz="1700" b="1">
              <a:latin typeface="Times New Roman" charset="0"/>
            </a:endParaRPr>
          </a:p>
        </p:txBody>
      </p:sp>
      <p:sp>
        <p:nvSpPr>
          <p:cNvPr id="109656" name="Rectangle 90"/>
          <p:cNvSpPr>
            <a:spLocks noChangeArrowheads="1"/>
          </p:cNvSpPr>
          <p:nvPr/>
        </p:nvSpPr>
        <p:spPr bwMode="auto">
          <a:xfrm>
            <a:off x="2849563" y="5447210"/>
            <a:ext cx="557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09-95</a:t>
            </a:r>
            <a:endParaRPr lang="fr-FR" sz="1700" b="1">
              <a:latin typeface="Times New Roman" charset="0"/>
            </a:endParaRPr>
          </a:p>
        </p:txBody>
      </p:sp>
      <p:sp>
        <p:nvSpPr>
          <p:cNvPr id="109657" name="Rectangle 91"/>
          <p:cNvSpPr>
            <a:spLocks noChangeArrowheads="1"/>
          </p:cNvSpPr>
          <p:nvPr/>
        </p:nvSpPr>
        <p:spPr bwMode="auto">
          <a:xfrm>
            <a:off x="3740150" y="5447210"/>
            <a:ext cx="557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02-97</a:t>
            </a:r>
            <a:endParaRPr lang="fr-FR" sz="1700" b="1">
              <a:latin typeface="Times New Roman" charset="0"/>
            </a:endParaRPr>
          </a:p>
        </p:txBody>
      </p:sp>
      <p:sp>
        <p:nvSpPr>
          <p:cNvPr id="109658" name="Rectangle 92"/>
          <p:cNvSpPr>
            <a:spLocks noChangeArrowheads="1"/>
          </p:cNvSpPr>
          <p:nvPr/>
        </p:nvSpPr>
        <p:spPr bwMode="auto">
          <a:xfrm>
            <a:off x="4640263" y="5447210"/>
            <a:ext cx="557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06-98</a:t>
            </a:r>
            <a:endParaRPr lang="fr-FR" sz="1700" b="1">
              <a:latin typeface="Times New Roman" charset="0"/>
            </a:endParaRPr>
          </a:p>
        </p:txBody>
      </p:sp>
      <p:sp>
        <p:nvSpPr>
          <p:cNvPr id="109659" name="Rectangle 93"/>
          <p:cNvSpPr>
            <a:spLocks noChangeArrowheads="1"/>
          </p:cNvSpPr>
          <p:nvPr/>
        </p:nvSpPr>
        <p:spPr bwMode="auto">
          <a:xfrm>
            <a:off x="5529263" y="5447210"/>
            <a:ext cx="557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10-99</a:t>
            </a:r>
            <a:endParaRPr lang="fr-FR" sz="1700" b="1">
              <a:latin typeface="Times New Roman" charset="0"/>
            </a:endParaRPr>
          </a:p>
        </p:txBody>
      </p:sp>
      <p:sp>
        <p:nvSpPr>
          <p:cNvPr id="109660" name="Rectangle 94"/>
          <p:cNvSpPr>
            <a:spLocks noChangeArrowheads="1"/>
          </p:cNvSpPr>
          <p:nvPr/>
        </p:nvSpPr>
        <p:spPr bwMode="auto">
          <a:xfrm>
            <a:off x="6429375" y="5447210"/>
            <a:ext cx="557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03-01</a:t>
            </a:r>
            <a:endParaRPr lang="fr-FR" sz="1700" b="1">
              <a:latin typeface="Times New Roman" charset="0"/>
            </a:endParaRPr>
          </a:p>
        </p:txBody>
      </p:sp>
      <p:sp>
        <p:nvSpPr>
          <p:cNvPr id="109661" name="Rectangle 95"/>
          <p:cNvSpPr>
            <a:spLocks noChangeArrowheads="1"/>
          </p:cNvSpPr>
          <p:nvPr/>
        </p:nvSpPr>
        <p:spPr bwMode="auto">
          <a:xfrm>
            <a:off x="7319963" y="5447210"/>
            <a:ext cx="557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07-02</a:t>
            </a:r>
            <a:endParaRPr lang="fr-FR" sz="1700" b="1">
              <a:latin typeface="Times New Roman" charset="0"/>
            </a:endParaRPr>
          </a:p>
        </p:txBody>
      </p:sp>
      <p:sp>
        <p:nvSpPr>
          <p:cNvPr id="109662" name="Rectangle 96"/>
          <p:cNvSpPr>
            <a:spLocks noChangeArrowheads="1"/>
          </p:cNvSpPr>
          <p:nvPr/>
        </p:nvSpPr>
        <p:spPr bwMode="auto">
          <a:xfrm>
            <a:off x="8220075" y="5447210"/>
            <a:ext cx="557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smtClean="0">
                <a:latin typeface="Helv" charset="0"/>
              </a:rPr>
              <a:t>12-03</a:t>
            </a:r>
            <a:endParaRPr lang="fr-FR" sz="1700" b="1">
              <a:latin typeface="Times New Roman" charset="0"/>
            </a:endParaRPr>
          </a:p>
        </p:txBody>
      </p:sp>
      <p:sp>
        <p:nvSpPr>
          <p:cNvPr id="109663" name="Rectangle 97"/>
          <p:cNvSpPr>
            <a:spLocks noChangeArrowheads="1"/>
          </p:cNvSpPr>
          <p:nvPr/>
        </p:nvSpPr>
        <p:spPr bwMode="auto">
          <a:xfrm>
            <a:off x="4211638" y="5634535"/>
            <a:ext cx="4810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Time</a:t>
            </a:r>
            <a:endParaRPr lang="fr-FR" sz="1700" b="1">
              <a:latin typeface="Times" charset="0"/>
            </a:endParaRPr>
          </a:p>
        </p:txBody>
      </p:sp>
      <p:sp>
        <p:nvSpPr>
          <p:cNvPr id="109664" name="Rectangle 98"/>
          <p:cNvSpPr>
            <a:spLocks noChangeArrowheads="1"/>
          </p:cNvSpPr>
          <p:nvPr/>
        </p:nvSpPr>
        <p:spPr bwMode="auto">
          <a:xfrm rot="-5400000">
            <a:off x="790575" y="3756751"/>
            <a:ext cx="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400" smtClean="0">
                <a:solidFill>
                  <a:srgbClr val="000000"/>
                </a:solidFill>
                <a:latin typeface="Helv" charset="0"/>
              </a:rPr>
              <a:t> </a:t>
            </a:r>
            <a:endParaRPr lang="fr-FR" b="1">
              <a:latin typeface="Times New Roman" charset="0"/>
            </a:endParaRPr>
          </a:p>
        </p:txBody>
      </p:sp>
      <p:sp>
        <p:nvSpPr>
          <p:cNvPr id="109665" name="Rectangle 99"/>
          <p:cNvSpPr>
            <a:spLocks noChangeArrowheads="1"/>
          </p:cNvSpPr>
          <p:nvPr/>
        </p:nvSpPr>
        <p:spPr bwMode="auto">
          <a:xfrm>
            <a:off x="2498725" y="1913435"/>
            <a:ext cx="18208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fr-FR" sz="1900" b="1" dirty="0" smtClean="0">
                <a:latin typeface="Times" charset="0"/>
              </a:rPr>
              <a:t>Premier traitement HIFU</a:t>
            </a:r>
            <a:endParaRPr lang="fr-FR" sz="1900" b="1" dirty="0">
              <a:latin typeface="Times" charset="0"/>
            </a:endParaRPr>
          </a:p>
        </p:txBody>
      </p:sp>
      <p:sp>
        <p:nvSpPr>
          <p:cNvPr id="109666" name="Rectangle 100"/>
          <p:cNvSpPr>
            <a:spLocks noChangeArrowheads="1"/>
          </p:cNvSpPr>
          <p:nvPr/>
        </p:nvSpPr>
        <p:spPr bwMode="auto">
          <a:xfrm>
            <a:off x="2317735" y="2638923"/>
            <a:ext cx="279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fr-FR" sz="1900" b="1" dirty="0">
                <a:latin typeface="Times" charset="0"/>
              </a:rPr>
              <a:t>B</a:t>
            </a:r>
            <a:r>
              <a:rPr lang="fr-FR" sz="1900" b="1" dirty="0" smtClean="0">
                <a:latin typeface="Times" charset="0"/>
              </a:rPr>
              <a:t>iopsies de contrôle:</a:t>
            </a:r>
          </a:p>
          <a:p>
            <a:pPr eaLnBrk="0" hangingPunct="0"/>
            <a:r>
              <a:rPr lang="fr-FR" sz="1900" b="1" dirty="0" smtClean="0">
                <a:latin typeface="Times" charset="0"/>
              </a:rPr>
              <a:t>Foyers cancéreux résiduels</a:t>
            </a:r>
            <a:endParaRPr lang="fr-FR" sz="1900" b="1" dirty="0">
              <a:latin typeface="Times" charset="0"/>
            </a:endParaRPr>
          </a:p>
        </p:txBody>
      </p:sp>
      <p:sp>
        <p:nvSpPr>
          <p:cNvPr id="116837" name="Line 101"/>
          <p:cNvSpPr>
            <a:spLocks noChangeShapeType="1"/>
          </p:cNvSpPr>
          <p:nvPr/>
        </p:nvSpPr>
        <p:spPr bwMode="auto">
          <a:xfrm flipH="1">
            <a:off x="1892300" y="2176960"/>
            <a:ext cx="576263" cy="469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16838" name="Line 102"/>
          <p:cNvSpPr>
            <a:spLocks noChangeShapeType="1"/>
          </p:cNvSpPr>
          <p:nvPr/>
        </p:nvSpPr>
        <p:spPr bwMode="auto">
          <a:xfrm flipH="1">
            <a:off x="2265363" y="3231060"/>
            <a:ext cx="1016000" cy="20193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16839" name="Text Box 103"/>
          <p:cNvSpPr txBox="1">
            <a:spLocks noChangeArrowheads="1"/>
          </p:cNvSpPr>
          <p:nvPr/>
        </p:nvSpPr>
        <p:spPr bwMode="auto">
          <a:xfrm>
            <a:off x="5301457" y="2322177"/>
            <a:ext cx="1907382" cy="67710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defRPr/>
            </a:pPr>
            <a:r>
              <a:rPr lang="fr-FR" sz="1900" b="1" dirty="0" smtClean="0">
                <a:solidFill>
                  <a:srgbClr val="FF0000"/>
                </a:solidFill>
                <a:latin typeface="Times" charset="0"/>
                <a:cs typeface="+mn-cs"/>
              </a:rPr>
              <a:t>Seconde session de HIFU</a:t>
            </a:r>
            <a:endParaRPr lang="fr-FR" sz="1900" b="1" dirty="0">
              <a:latin typeface="Times" charset="0"/>
              <a:cs typeface="+mn-cs"/>
            </a:endParaRPr>
          </a:p>
        </p:txBody>
      </p:sp>
      <p:sp>
        <p:nvSpPr>
          <p:cNvPr id="116840" name="Line 104"/>
          <p:cNvSpPr>
            <a:spLocks noChangeShapeType="1"/>
          </p:cNvSpPr>
          <p:nvPr/>
        </p:nvSpPr>
        <p:spPr bwMode="auto">
          <a:xfrm flipH="1">
            <a:off x="4149725" y="2999285"/>
            <a:ext cx="1285875" cy="20224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16841" name="Text Box 105"/>
          <p:cNvSpPr txBox="1">
            <a:spLocks noChangeArrowheads="1"/>
          </p:cNvSpPr>
          <p:nvPr/>
        </p:nvSpPr>
        <p:spPr bwMode="auto">
          <a:xfrm>
            <a:off x="5580063" y="3142160"/>
            <a:ext cx="2168525"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fr-FR" sz="1900" b="1" dirty="0" smtClean="0">
                <a:latin typeface="Times" charset="0"/>
                <a:cs typeface="+mn-cs"/>
              </a:rPr>
              <a:t>Biopsies négatives</a:t>
            </a:r>
            <a:endParaRPr lang="fr-FR" sz="1900" b="1" dirty="0">
              <a:latin typeface="Times" charset="0"/>
              <a:cs typeface="+mn-cs"/>
            </a:endParaRPr>
          </a:p>
        </p:txBody>
      </p:sp>
      <p:sp>
        <p:nvSpPr>
          <p:cNvPr id="116842" name="Line 106"/>
          <p:cNvSpPr>
            <a:spLocks noChangeShapeType="1"/>
          </p:cNvSpPr>
          <p:nvPr/>
        </p:nvSpPr>
        <p:spPr bwMode="auto">
          <a:xfrm flipH="1">
            <a:off x="4860925" y="3739060"/>
            <a:ext cx="768350" cy="1447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16843" name="Text Box 107"/>
          <p:cNvSpPr txBox="1">
            <a:spLocks noChangeArrowheads="1"/>
          </p:cNvSpPr>
          <p:nvPr/>
        </p:nvSpPr>
        <p:spPr bwMode="auto">
          <a:xfrm>
            <a:off x="5799138" y="4132760"/>
            <a:ext cx="262096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defRPr/>
            </a:pPr>
            <a:r>
              <a:rPr lang="fr-FR" sz="1900" b="1" dirty="0" smtClean="0">
                <a:solidFill>
                  <a:schemeClr val="folHlink"/>
                </a:solidFill>
                <a:latin typeface="Times" charset="0"/>
                <a:cs typeface="+mn-cs"/>
              </a:rPr>
              <a:t>Dernier PSA : 0 </a:t>
            </a:r>
            <a:r>
              <a:rPr lang="fr-FR" sz="1900" b="1" dirty="0" err="1" smtClean="0">
                <a:solidFill>
                  <a:schemeClr val="folHlink"/>
                </a:solidFill>
                <a:latin typeface="Times" charset="0"/>
                <a:cs typeface="+mn-cs"/>
              </a:rPr>
              <a:t>ng</a:t>
            </a:r>
            <a:r>
              <a:rPr lang="fr-FR" sz="1900" b="1" dirty="0" smtClean="0">
                <a:solidFill>
                  <a:schemeClr val="folHlink"/>
                </a:solidFill>
                <a:latin typeface="Times" charset="0"/>
                <a:cs typeface="+mn-cs"/>
              </a:rPr>
              <a:t>/ml</a:t>
            </a:r>
            <a:endParaRPr lang="fr-FR" sz="1900" b="1" dirty="0">
              <a:solidFill>
                <a:schemeClr val="folHlink"/>
              </a:solidFill>
              <a:latin typeface="Times" charset="0"/>
              <a:cs typeface="+mn-cs"/>
            </a:endParaRPr>
          </a:p>
        </p:txBody>
      </p:sp>
      <p:sp>
        <p:nvSpPr>
          <p:cNvPr id="116844" name="Line 108"/>
          <p:cNvSpPr>
            <a:spLocks noChangeShapeType="1"/>
          </p:cNvSpPr>
          <p:nvPr/>
        </p:nvSpPr>
        <p:spPr bwMode="auto">
          <a:xfrm>
            <a:off x="6689725" y="4615360"/>
            <a:ext cx="881063" cy="63500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800">
              <a:cs typeface="+mn-cs"/>
            </a:endParaRPr>
          </a:p>
        </p:txBody>
      </p:sp>
      <p:sp>
        <p:nvSpPr>
          <p:cNvPr id="109675" name="Rectangle 110"/>
          <p:cNvSpPr>
            <a:spLocks noChangeArrowheads="1"/>
          </p:cNvSpPr>
          <p:nvPr/>
        </p:nvSpPr>
        <p:spPr bwMode="auto">
          <a:xfrm rot="-5400000">
            <a:off x="173831" y="3430292"/>
            <a:ext cx="1133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700" b="1" smtClean="0">
                <a:latin typeface="Times" charset="0"/>
              </a:rPr>
              <a:t>PSA (ng/ml)</a:t>
            </a:r>
            <a:endParaRPr lang="fr-FR" sz="1700" b="1">
              <a:latin typeface="Times New Roman" charset="0"/>
            </a:endParaRPr>
          </a:p>
        </p:txBody>
      </p:sp>
      <p:sp>
        <p:nvSpPr>
          <p:cNvPr id="2" name="Titre 1"/>
          <p:cNvSpPr>
            <a:spLocks noGrp="1"/>
          </p:cNvSpPr>
          <p:nvPr>
            <p:ph type="title"/>
          </p:nvPr>
        </p:nvSpPr>
        <p:spPr/>
        <p:txBody>
          <a:bodyPr>
            <a:normAutofit/>
          </a:bodyPr>
          <a:lstStyle/>
          <a:p>
            <a:r>
              <a:rPr lang="fr-FR" sz="3700" b="1" dirty="0">
                <a:solidFill>
                  <a:srgbClr val="1F497D"/>
                </a:solidFill>
                <a:latin typeface="Calibri"/>
                <a:ea typeface="+mn-ea"/>
                <a:cs typeface="+mn-cs"/>
              </a:rPr>
              <a:t>Le traitement peut être répété</a:t>
            </a:r>
          </a:p>
        </p:txBody>
      </p:sp>
    </p:spTree>
    <p:extLst>
      <p:ext uri="{BB962C8B-B14F-4D97-AF65-F5344CB8AC3E}">
        <p14:creationId xmlns:p14="http://schemas.microsoft.com/office/powerpoint/2010/main" val="23394232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798" y="1700808"/>
            <a:ext cx="6962065" cy="519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5545486" y="3520683"/>
            <a:ext cx="3958545" cy="1384995"/>
          </a:xfrm>
          <a:prstGeom prst="rect">
            <a:avLst/>
          </a:prstGeom>
          <a:noFill/>
        </p:spPr>
        <p:txBody>
          <a:bodyPr wrap="square" rtlCol="0">
            <a:spAutoFit/>
          </a:bodyPr>
          <a:lstStyle/>
          <a:p>
            <a:pPr lvl="0"/>
            <a:r>
              <a:rPr lang="fr-FR" sz="2800">
                <a:solidFill>
                  <a:prstClr val="black"/>
                </a:solidFill>
              </a:rPr>
              <a:t>Overall : 80% </a:t>
            </a:r>
          </a:p>
          <a:p>
            <a:pPr lvl="0"/>
            <a:r>
              <a:rPr lang="fr-FR" sz="2800" b="1">
                <a:solidFill>
                  <a:srgbClr val="FF0000"/>
                </a:solidFill>
              </a:rPr>
              <a:t>C</a:t>
            </a:r>
            <a:r>
              <a:rPr lang="fr-FR" sz="2800" b="1" smtClean="0">
                <a:solidFill>
                  <a:srgbClr val="FF0000"/>
                </a:solidFill>
              </a:rPr>
              <a:t>ancer </a:t>
            </a:r>
            <a:r>
              <a:rPr lang="fr-FR" sz="2800" b="1">
                <a:solidFill>
                  <a:srgbClr val="FF0000"/>
                </a:solidFill>
              </a:rPr>
              <a:t>specific </a:t>
            </a:r>
            <a:r>
              <a:rPr lang="fr-FR" sz="2800" b="1" smtClean="0">
                <a:solidFill>
                  <a:srgbClr val="FF0000"/>
                </a:solidFill>
              </a:rPr>
              <a:t>97% Metastase </a:t>
            </a:r>
            <a:r>
              <a:rPr lang="fr-FR" sz="2800" b="1">
                <a:solidFill>
                  <a:srgbClr val="FF0000"/>
                </a:solidFill>
              </a:rPr>
              <a:t>free </a:t>
            </a:r>
            <a:r>
              <a:rPr lang="fr-FR" sz="2800" b="1" smtClean="0">
                <a:solidFill>
                  <a:srgbClr val="FF0000"/>
                </a:solidFill>
              </a:rPr>
              <a:t>94%</a:t>
            </a:r>
          </a:p>
        </p:txBody>
      </p:sp>
      <p:sp>
        <p:nvSpPr>
          <p:cNvPr id="4" name="Titre 3"/>
          <p:cNvSpPr>
            <a:spLocks noGrp="1"/>
          </p:cNvSpPr>
          <p:nvPr>
            <p:ph type="title"/>
          </p:nvPr>
        </p:nvSpPr>
        <p:spPr/>
        <p:txBody>
          <a:bodyPr>
            <a:normAutofit/>
          </a:bodyPr>
          <a:lstStyle/>
          <a:p>
            <a:r>
              <a:rPr lang="fr-FR" sz="3700" b="1" dirty="0">
                <a:solidFill>
                  <a:srgbClr val="1F497D"/>
                </a:solidFill>
                <a:latin typeface="Calibri"/>
                <a:ea typeface="+mn-ea"/>
                <a:cs typeface="+mn-cs"/>
              </a:rPr>
              <a:t>Taux de survie après HIFU à 10 ans</a:t>
            </a:r>
          </a:p>
        </p:txBody>
      </p:sp>
    </p:spTree>
    <p:extLst>
      <p:ext uri="{BB962C8B-B14F-4D97-AF65-F5344CB8AC3E}">
        <p14:creationId xmlns:p14="http://schemas.microsoft.com/office/powerpoint/2010/main" val="21032769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8019" y="274638"/>
            <a:ext cx="8931587" cy="1143000"/>
          </a:xfrm>
        </p:spPr>
        <p:txBody>
          <a:bodyPr>
            <a:noAutofit/>
          </a:bodyPr>
          <a:lstStyle/>
          <a:p>
            <a:r>
              <a:rPr lang="fr-FR" sz="3700" b="1" dirty="0">
                <a:solidFill>
                  <a:srgbClr val="1F497D"/>
                </a:solidFill>
                <a:latin typeface="Calibri"/>
                <a:ea typeface="+mn-ea"/>
                <a:cs typeface="+mn-cs"/>
              </a:rPr>
              <a:t>Influence du risque avant HIFU sur le taux de survie </a:t>
            </a:r>
            <a:r>
              <a:rPr lang="fr-FR" sz="3700" b="1" dirty="0" smtClean="0">
                <a:solidFill>
                  <a:srgbClr val="1F497D"/>
                </a:solidFill>
                <a:latin typeface="Calibri"/>
                <a:ea typeface="+mn-ea"/>
                <a:cs typeface="+mn-cs"/>
              </a:rPr>
              <a:t>sans progression biochimique après </a:t>
            </a:r>
            <a:r>
              <a:rPr lang="fr-FR" sz="3700" b="1" dirty="0">
                <a:solidFill>
                  <a:srgbClr val="1F497D"/>
                </a:solidFill>
                <a:latin typeface="Calibri"/>
                <a:ea typeface="+mn-ea"/>
                <a:cs typeface="+mn-cs"/>
              </a:rPr>
              <a:t>HIFU </a:t>
            </a:r>
          </a:p>
        </p:txBody>
      </p:sp>
      <p:pic>
        <p:nvPicPr>
          <p:cNvPr id="9218"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020" y="1680185"/>
            <a:ext cx="7371804" cy="517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5900040" y="3061401"/>
            <a:ext cx="3119567" cy="2523768"/>
          </a:xfrm>
          <a:prstGeom prst="rect">
            <a:avLst/>
          </a:prstGeom>
          <a:noFill/>
        </p:spPr>
        <p:txBody>
          <a:bodyPr wrap="square" rtlCol="0">
            <a:spAutoFit/>
          </a:bodyPr>
          <a:lstStyle/>
          <a:p>
            <a:r>
              <a:rPr lang="fr-FR" sz="2800" dirty="0" err="1"/>
              <a:t>Low</a:t>
            </a:r>
            <a:r>
              <a:rPr lang="fr-FR" sz="2800" dirty="0"/>
              <a:t> </a:t>
            </a:r>
            <a:r>
              <a:rPr lang="fr-FR" sz="2800" dirty="0" err="1"/>
              <a:t>risk</a:t>
            </a:r>
            <a:r>
              <a:rPr lang="fr-FR" sz="2800" dirty="0"/>
              <a:t>  </a:t>
            </a:r>
            <a:r>
              <a:rPr lang="fr-FR" sz="2800" dirty="0" smtClean="0"/>
              <a:t>:76%</a:t>
            </a:r>
            <a:endParaRPr lang="fr-FR" sz="2800" dirty="0"/>
          </a:p>
          <a:p>
            <a:r>
              <a:rPr lang="fr-FR" sz="2800" dirty="0"/>
              <a:t>Inter </a:t>
            </a:r>
            <a:r>
              <a:rPr lang="fr-FR" sz="2800" dirty="0" err="1"/>
              <a:t>risk</a:t>
            </a:r>
            <a:r>
              <a:rPr lang="fr-FR" sz="2800" dirty="0"/>
              <a:t>: </a:t>
            </a:r>
            <a:r>
              <a:rPr lang="fr-FR" sz="2800" dirty="0" smtClean="0"/>
              <a:t>63%</a:t>
            </a:r>
            <a:endParaRPr lang="fr-FR" sz="2800" dirty="0"/>
          </a:p>
          <a:p>
            <a:r>
              <a:rPr lang="fr-FR" sz="2800" dirty="0"/>
              <a:t>High </a:t>
            </a:r>
            <a:r>
              <a:rPr lang="fr-FR" sz="2800" dirty="0" err="1"/>
              <a:t>risk</a:t>
            </a:r>
            <a:r>
              <a:rPr lang="fr-FR" sz="2800" dirty="0"/>
              <a:t> : </a:t>
            </a:r>
            <a:r>
              <a:rPr lang="fr-FR" sz="2800" dirty="0" smtClean="0"/>
              <a:t>57%</a:t>
            </a:r>
            <a:endParaRPr lang="fr-FR" sz="2800" dirty="0"/>
          </a:p>
          <a:p>
            <a:endParaRPr lang="fr-FR" sz="2800" dirty="0" smtClean="0"/>
          </a:p>
          <a:p>
            <a:r>
              <a:rPr lang="fr-FR" sz="2800" dirty="0" smtClean="0"/>
              <a:t>Résultats à 8 ans</a:t>
            </a:r>
            <a:endParaRPr lang="fr-FR" sz="2800" dirty="0"/>
          </a:p>
          <a:p>
            <a:endParaRPr lang="fr-FR" dirty="0"/>
          </a:p>
        </p:txBody>
      </p:sp>
      <p:cxnSp>
        <p:nvCxnSpPr>
          <p:cNvPr id="5" name="Connecteur droit avec flèche 4"/>
          <p:cNvCxnSpPr/>
          <p:nvPr/>
        </p:nvCxnSpPr>
        <p:spPr>
          <a:xfrm flipH="1" flipV="1">
            <a:off x="5643192" y="3061401"/>
            <a:ext cx="256848" cy="225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flipH="1" flipV="1">
            <a:off x="5677755" y="3541151"/>
            <a:ext cx="256848" cy="225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H="1" flipV="1">
            <a:off x="5549331" y="3766353"/>
            <a:ext cx="385272" cy="337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94787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085" name="Picture 109" descr="gelet 6"/>
          <p:cNvPicPr>
            <a:picLocks noGrp="1" noChangeAspect="1" noChangeArrowheads="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57200" y="1827000"/>
            <a:ext cx="8229600" cy="4525963"/>
          </a:xfrm>
          <a:noFill/>
          <a:extLst/>
        </p:spPr>
      </p:pic>
      <p:sp>
        <p:nvSpPr>
          <p:cNvPr id="126979" name="Rectangle 3"/>
          <p:cNvSpPr>
            <a:spLocks noGrp="1" noChangeArrowheads="1"/>
          </p:cNvSpPr>
          <p:nvPr>
            <p:ph type="body" sz="half" idx="4294967295"/>
          </p:nvPr>
        </p:nvSpPr>
        <p:spPr>
          <a:xfrm>
            <a:off x="684212" y="1437525"/>
            <a:ext cx="8002588" cy="838200"/>
          </a:xfrm>
        </p:spPr>
        <p:txBody>
          <a:bodyPr>
            <a:normAutofit/>
          </a:bodyPr>
          <a:lstStyle/>
          <a:p>
            <a:pPr eaLnBrk="1" hangingPunct="1">
              <a:defRPr/>
            </a:pPr>
            <a:r>
              <a:rPr lang="fr-FR" sz="2400" smtClean="0">
                <a:cs typeface="+mn-cs"/>
              </a:rPr>
              <a:t>En cas de réponse partielle aux HIFU, un traitement adjuvant (EBRT) peut être proposé sans effets secondaires. </a:t>
            </a:r>
          </a:p>
        </p:txBody>
      </p:sp>
      <p:sp>
        <p:nvSpPr>
          <p:cNvPr id="127088" name="Rectangle 112"/>
          <p:cNvSpPr>
            <a:spLocks noChangeArrowheads="1"/>
          </p:cNvSpPr>
          <p:nvPr/>
        </p:nvSpPr>
        <p:spPr bwMode="auto">
          <a:xfrm>
            <a:off x="4572000" y="2357438"/>
            <a:ext cx="4114800" cy="457200"/>
          </a:xfrm>
          <a:prstGeom prst="rect">
            <a:avLst/>
          </a:prstGeom>
          <a:solidFill>
            <a:srgbClr val="FFFFFF"/>
          </a:solidFill>
          <a:ln>
            <a:noFill/>
          </a:ln>
          <a:effectLst/>
          <a:extLst/>
        </p:spPr>
        <p:txBody>
          <a:bodyPr wrap="none" anchor="ctr"/>
          <a:lstStyle/>
          <a:p>
            <a:pPr>
              <a:defRPr/>
            </a:pPr>
            <a:endParaRPr lang="fr-FR" sz="1800">
              <a:cs typeface="+mn-cs"/>
            </a:endParaRPr>
          </a:p>
        </p:txBody>
      </p:sp>
      <p:sp>
        <p:nvSpPr>
          <p:cNvPr id="2" name="Titre 1"/>
          <p:cNvSpPr>
            <a:spLocks noGrp="1"/>
          </p:cNvSpPr>
          <p:nvPr>
            <p:ph type="title"/>
          </p:nvPr>
        </p:nvSpPr>
        <p:spPr/>
        <p:txBody>
          <a:bodyPr>
            <a:normAutofit/>
          </a:bodyPr>
          <a:lstStyle/>
          <a:p>
            <a:r>
              <a:rPr lang="fr-FR" sz="3700" b="1" dirty="0">
                <a:solidFill>
                  <a:srgbClr val="1F497D"/>
                </a:solidFill>
                <a:latin typeface="Calibri"/>
                <a:ea typeface="+mn-ea"/>
                <a:cs typeface="+mn-cs"/>
              </a:rPr>
              <a:t>Pas une impasse </a:t>
            </a:r>
            <a:r>
              <a:rPr lang="fr-FR" sz="3700" b="1" dirty="0" smtClean="0">
                <a:solidFill>
                  <a:srgbClr val="1F497D"/>
                </a:solidFill>
                <a:latin typeface="Calibri"/>
                <a:ea typeface="+mn-ea"/>
                <a:cs typeface="+mn-cs"/>
              </a:rPr>
              <a:t>thérapeutique!</a:t>
            </a:r>
            <a:endParaRPr lang="fr-FR" sz="3700" b="1" dirty="0">
              <a:solidFill>
                <a:srgbClr val="1F497D"/>
              </a:solidFill>
              <a:latin typeface="Calibri"/>
              <a:ea typeface="+mn-ea"/>
              <a:cs typeface="+mn-cs"/>
            </a:endParaRPr>
          </a:p>
        </p:txBody>
      </p:sp>
      <p:sp>
        <p:nvSpPr>
          <p:cNvPr id="20" name="Rectangle 19"/>
          <p:cNvSpPr/>
          <p:nvPr/>
        </p:nvSpPr>
        <p:spPr>
          <a:xfrm flipH="1">
            <a:off x="2718673" y="4309015"/>
            <a:ext cx="608497" cy="439894"/>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3458588" y="6111597"/>
            <a:ext cx="2358645" cy="369332"/>
          </a:xfrm>
          <a:prstGeom prst="rect">
            <a:avLst/>
          </a:prstGeom>
          <a:solidFill>
            <a:srgbClr val="FFFFFF"/>
          </a:solidFill>
        </p:spPr>
        <p:txBody>
          <a:bodyPr wrap="square" rtlCol="0">
            <a:spAutoFit/>
          </a:bodyPr>
          <a:lstStyle/>
          <a:p>
            <a:r>
              <a:rPr lang="fr-FR" dirty="0" smtClean="0"/>
              <a:t>Temps (mois/année)</a:t>
            </a:r>
            <a:endParaRPr lang="fr-FR" dirty="0"/>
          </a:p>
        </p:txBody>
      </p:sp>
    </p:spTree>
    <p:extLst>
      <p:ext uri="{BB962C8B-B14F-4D97-AF65-F5344CB8AC3E}">
        <p14:creationId xmlns:p14="http://schemas.microsoft.com/office/powerpoint/2010/main" val="34282928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700" b="1" dirty="0">
                <a:solidFill>
                  <a:srgbClr val="1F497D"/>
                </a:solidFill>
                <a:latin typeface="Calibri"/>
                <a:ea typeface="+mn-ea"/>
                <a:cs typeface="+mn-cs"/>
              </a:rPr>
              <a:t>Effets secondaires</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624704"/>
            <a:ext cx="9144000" cy="4822895"/>
          </a:xfrm>
          <a:prstGeom prst="rect">
            <a:avLst/>
          </a:prstGeom>
          <a:solidFill>
            <a:srgbClr val="FFFFFF"/>
          </a:solidFill>
          <a:ln>
            <a:noFill/>
          </a:ln>
          <a:effectLst/>
          <a:extLst/>
        </p:spPr>
      </p:pic>
    </p:spTree>
    <p:extLst>
      <p:ext uri="{BB962C8B-B14F-4D97-AF65-F5344CB8AC3E}">
        <p14:creationId xmlns:p14="http://schemas.microsoft.com/office/powerpoint/2010/main" val="6780033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700" b="1" dirty="0">
                <a:solidFill>
                  <a:srgbClr val="1F497D"/>
                </a:solidFill>
                <a:latin typeface="Calibri"/>
                <a:ea typeface="+mn-ea"/>
                <a:cs typeface="+mn-cs"/>
              </a:rPr>
              <a:t>Première intention, ablation totale</a:t>
            </a:r>
          </a:p>
        </p:txBody>
      </p:sp>
      <p:sp>
        <p:nvSpPr>
          <p:cNvPr id="3" name="Espace réservé du contenu 2"/>
          <p:cNvSpPr>
            <a:spLocks noGrp="1"/>
          </p:cNvSpPr>
          <p:nvPr>
            <p:ph idx="1"/>
          </p:nvPr>
        </p:nvSpPr>
        <p:spPr/>
        <p:txBody>
          <a:bodyPr>
            <a:normAutofit/>
          </a:bodyPr>
          <a:lstStyle/>
          <a:p>
            <a:r>
              <a:rPr lang="fr-FR" sz="2400" dirty="0" smtClean="0"/>
              <a:t>Valeur médiane du PSA Nadir 0.14 </a:t>
            </a:r>
            <a:r>
              <a:rPr lang="fr-FR" sz="2400" dirty="0" err="1" smtClean="0"/>
              <a:t>ng</a:t>
            </a:r>
            <a:r>
              <a:rPr lang="fr-FR" sz="2400" dirty="0" smtClean="0"/>
              <a:t> </a:t>
            </a:r>
          </a:p>
          <a:p>
            <a:r>
              <a:rPr lang="fr-FR" sz="2400" dirty="0" smtClean="0"/>
              <a:t>PSA nadir : &lt;0.3 </a:t>
            </a:r>
            <a:r>
              <a:rPr lang="fr-FR" sz="2400" dirty="0" err="1" smtClean="0"/>
              <a:t>ng</a:t>
            </a:r>
            <a:r>
              <a:rPr lang="fr-FR" sz="2400" dirty="0" smtClean="0"/>
              <a:t> pour 64% des patients</a:t>
            </a:r>
          </a:p>
          <a:p>
            <a:r>
              <a:rPr lang="fr-FR" sz="2400" dirty="0" smtClean="0"/>
              <a:t>Biopsies négatives : 63% ( 774 patients)</a:t>
            </a:r>
          </a:p>
          <a:p>
            <a:r>
              <a:rPr lang="fr-FR" sz="2400" dirty="0" smtClean="0"/>
              <a:t>Traitements adjuvants nécessaires pour 371 patients (37%)</a:t>
            </a:r>
          </a:p>
          <a:p>
            <a:r>
              <a:rPr lang="fr-FR" sz="2400" dirty="0" smtClean="0">
                <a:solidFill>
                  <a:srgbClr val="FF0000"/>
                </a:solidFill>
              </a:rPr>
              <a:t>Excellent taux de survie sans cancer dans la prostate à 10 ans </a:t>
            </a:r>
            <a:r>
              <a:rPr lang="fr-FR" sz="2400" dirty="0" smtClean="0"/>
              <a:t>pour les patients à risque faible et intermédiaire (99-98%).</a:t>
            </a:r>
          </a:p>
          <a:p>
            <a:r>
              <a:rPr lang="fr-FR" sz="2400" dirty="0" smtClean="0"/>
              <a:t>Ce résultat s’explique aussi par l’efficacité de la radiothérapie post HIFU. </a:t>
            </a:r>
          </a:p>
          <a:p>
            <a:r>
              <a:rPr lang="fr-FR" sz="2400" dirty="0" smtClean="0"/>
              <a:t>Morbidité acceptable</a:t>
            </a:r>
          </a:p>
          <a:p>
            <a:endParaRPr lang="fr-FR" sz="2400" dirty="0" smtClean="0"/>
          </a:p>
          <a:p>
            <a:endParaRPr lang="fr-FR" sz="2400" dirty="0"/>
          </a:p>
        </p:txBody>
      </p:sp>
    </p:spTree>
    <p:extLst>
      <p:ext uri="{BB962C8B-B14F-4D97-AF65-F5344CB8AC3E}">
        <p14:creationId xmlns:p14="http://schemas.microsoft.com/office/powerpoint/2010/main" val="20834815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700" b="1" dirty="0">
                <a:solidFill>
                  <a:srgbClr val="1F497D"/>
                </a:solidFill>
                <a:latin typeface="Calibri"/>
                <a:ea typeface="+mn-ea"/>
                <a:cs typeface="+mn-cs"/>
              </a:rPr>
              <a:t>Prostate cancer management </a:t>
            </a:r>
            <a:r>
              <a:rPr lang="fr-FR" sz="3700" b="1" dirty="0" err="1">
                <a:solidFill>
                  <a:srgbClr val="1F497D"/>
                </a:solidFill>
                <a:latin typeface="Calibri"/>
                <a:ea typeface="+mn-ea"/>
                <a:cs typeface="+mn-cs"/>
              </a:rPr>
              <a:t>evolution</a:t>
            </a:r>
            <a:endParaRPr lang="fr-FR" sz="3700" b="1" dirty="0">
              <a:solidFill>
                <a:srgbClr val="1F497D"/>
              </a:solidFill>
              <a:latin typeface="Calibri"/>
              <a:ea typeface="+mn-ea"/>
              <a:cs typeface="+mn-cs"/>
            </a:endParaRPr>
          </a:p>
        </p:txBody>
      </p:sp>
      <p:sp>
        <p:nvSpPr>
          <p:cNvPr id="5" name="Rectangle 3"/>
          <p:cNvSpPr txBox="1">
            <a:spLocks noChangeArrowheads="1"/>
          </p:cNvSpPr>
          <p:nvPr/>
        </p:nvSpPr>
        <p:spPr bwMode="auto">
          <a:xfrm>
            <a:off x="5214033" y="2278777"/>
            <a:ext cx="3600000" cy="1034129"/>
          </a:xfrm>
          <a:prstGeom prst="rect">
            <a:avLst/>
          </a:prstGeom>
          <a:noFill/>
          <a:ln w="9525">
            <a:noFill/>
            <a:miter lim="800000"/>
            <a:headEnd/>
            <a:tailEnd/>
          </a:ln>
        </p:spPr>
        <p:txBody>
          <a:bodyPr>
            <a:noAutofit/>
          </a:bodyPr>
          <a:lstStyle/>
          <a:p>
            <a:pPr marL="0" lvl="2" indent="-342900" fontAlgn="base">
              <a:spcBef>
                <a:spcPct val="20000"/>
              </a:spcBef>
              <a:spcAft>
                <a:spcPct val="0"/>
              </a:spcAft>
              <a:buClr>
                <a:srgbClr val="404040"/>
              </a:buClr>
              <a:buFont typeface="Wingdings" pitchFamily="2" charset="2"/>
              <a:buChar char="§"/>
            </a:pPr>
            <a:r>
              <a:rPr lang="en-US" dirty="0">
                <a:solidFill>
                  <a:srgbClr val="545454"/>
                </a:solidFill>
                <a:latin typeface="Arial" pitchFamily="34" charset="0"/>
                <a:cs typeface="Arial" pitchFamily="34" charset="0"/>
              </a:rPr>
              <a:t>Single treatment approach</a:t>
            </a:r>
          </a:p>
          <a:p>
            <a:pPr marL="0" lvl="2" indent="-342900" fontAlgn="base">
              <a:spcBef>
                <a:spcPct val="20000"/>
              </a:spcBef>
              <a:spcAft>
                <a:spcPct val="0"/>
              </a:spcAft>
              <a:buClr>
                <a:srgbClr val="404040"/>
              </a:buClr>
              <a:buFont typeface="Wingdings" pitchFamily="2" charset="2"/>
              <a:buChar char="§"/>
            </a:pPr>
            <a:r>
              <a:rPr lang="en-US" dirty="0">
                <a:solidFill>
                  <a:srgbClr val="545454"/>
                </a:solidFill>
                <a:latin typeface="Arial" pitchFamily="34" charset="0"/>
                <a:cs typeface="Arial" pitchFamily="34" charset="0"/>
              </a:rPr>
              <a:t>Aggressive Radical Surgery</a:t>
            </a:r>
          </a:p>
          <a:p>
            <a:pPr marL="0" lvl="2" indent="-342900" fontAlgn="base">
              <a:spcBef>
                <a:spcPct val="20000"/>
              </a:spcBef>
              <a:spcAft>
                <a:spcPct val="0"/>
              </a:spcAft>
              <a:buClr>
                <a:srgbClr val="404040"/>
              </a:buClr>
              <a:buFont typeface="Wingdings" pitchFamily="2" charset="2"/>
              <a:buChar char="§"/>
            </a:pPr>
            <a:r>
              <a:rPr lang="en-US" dirty="0">
                <a:solidFill>
                  <a:srgbClr val="545454"/>
                </a:solidFill>
                <a:latin typeface="Arial" pitchFamily="34" charset="0"/>
                <a:cs typeface="Arial" pitchFamily="34" charset="0"/>
              </a:rPr>
              <a:t>Radical Radiotherapy</a:t>
            </a:r>
          </a:p>
        </p:txBody>
      </p:sp>
      <p:cxnSp>
        <p:nvCxnSpPr>
          <p:cNvPr id="6" name="Connecteur droit avec flèche 5"/>
          <p:cNvCxnSpPr/>
          <p:nvPr/>
        </p:nvCxnSpPr>
        <p:spPr>
          <a:xfrm>
            <a:off x="1915348" y="3968845"/>
            <a:ext cx="5621692" cy="0"/>
          </a:xfrm>
          <a:prstGeom prst="straightConnector1">
            <a:avLst/>
          </a:prstGeom>
          <a:ln w="4572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267595" y="3968845"/>
            <a:ext cx="1722260" cy="0"/>
          </a:xfrm>
          <a:prstGeom prst="straightConnector1">
            <a:avLst/>
          </a:prstGeom>
          <a:ln w="457200">
            <a:solidFill>
              <a:schemeClr val="tx1">
                <a:lumMod val="75000"/>
                <a:lumOff val="2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627133" y="3862780"/>
            <a:ext cx="1337809" cy="246221"/>
          </a:xfrm>
          <a:prstGeom prst="rect">
            <a:avLst/>
          </a:prstGeom>
          <a:noFill/>
        </p:spPr>
        <p:txBody>
          <a:bodyPr wrap="square" rtlCol="0" anchor="ctr" anchorCtr="0">
            <a:spAutoFit/>
          </a:bodyPr>
          <a:lstStyle>
            <a:defPPr>
              <a:defRPr lang="en-US"/>
            </a:defPPr>
            <a:lvl1pPr algn="ctr">
              <a:defRPr sz="1400" b="1">
                <a:solidFill>
                  <a:schemeClr val="tx1">
                    <a:lumMod val="85000"/>
                    <a:lumOff val="15000"/>
                  </a:schemeClr>
                </a:solidFill>
                <a:latin typeface="Arial" pitchFamily="34" charset="0"/>
                <a:cs typeface="Arial" pitchFamily="34" charset="0"/>
              </a:defRPr>
            </a:lvl1pPr>
          </a:lstStyle>
          <a:p>
            <a:pPr fontAlgn="base">
              <a:spcBef>
                <a:spcPct val="0"/>
              </a:spcBef>
              <a:spcAft>
                <a:spcPct val="0"/>
              </a:spcAft>
            </a:pPr>
            <a:r>
              <a:rPr lang="en-US" sz="1000" dirty="0">
                <a:solidFill>
                  <a:prstClr val="white"/>
                </a:solidFill>
              </a:rPr>
              <a:t>Patient age</a:t>
            </a:r>
          </a:p>
        </p:txBody>
      </p:sp>
      <p:sp>
        <p:nvSpPr>
          <p:cNvPr id="9" name="Rectangle 3"/>
          <p:cNvSpPr txBox="1">
            <a:spLocks noChangeArrowheads="1"/>
          </p:cNvSpPr>
          <p:nvPr/>
        </p:nvSpPr>
        <p:spPr bwMode="auto">
          <a:xfrm>
            <a:off x="5214034" y="5240113"/>
            <a:ext cx="3600000" cy="1034129"/>
          </a:xfrm>
          <a:prstGeom prst="rect">
            <a:avLst/>
          </a:prstGeom>
          <a:noFill/>
          <a:ln w="9525">
            <a:noFill/>
            <a:miter lim="800000"/>
            <a:headEnd/>
            <a:tailEnd/>
          </a:ln>
        </p:spPr>
        <p:txBody>
          <a:bodyPr>
            <a:noAutofit/>
          </a:bodyPr>
          <a:lstStyle/>
          <a:p>
            <a:pPr marL="0" lvl="2" indent="-342900" fontAlgn="base">
              <a:spcBef>
                <a:spcPct val="20000"/>
              </a:spcBef>
              <a:spcAft>
                <a:spcPct val="0"/>
              </a:spcAft>
              <a:buClr>
                <a:srgbClr val="404040"/>
              </a:buClr>
              <a:buFont typeface="Wingdings" pitchFamily="2" charset="2"/>
              <a:buChar char="§"/>
            </a:pPr>
            <a:r>
              <a:rPr lang="en-US" dirty="0">
                <a:solidFill>
                  <a:srgbClr val="545454"/>
                </a:solidFill>
                <a:latin typeface="Arial" pitchFamily="34" charset="0"/>
                <a:cs typeface="Arial" pitchFamily="34" charset="0"/>
              </a:rPr>
              <a:t>Multi-treatment approach</a:t>
            </a:r>
          </a:p>
          <a:p>
            <a:pPr marL="0" lvl="2" indent="-342900" fontAlgn="base">
              <a:spcBef>
                <a:spcPct val="20000"/>
              </a:spcBef>
              <a:spcAft>
                <a:spcPct val="0"/>
              </a:spcAft>
              <a:buClr>
                <a:srgbClr val="404040"/>
              </a:buClr>
              <a:buFont typeface="Wingdings" pitchFamily="2" charset="2"/>
              <a:buChar char="§"/>
            </a:pPr>
            <a:r>
              <a:rPr lang="en-US" dirty="0">
                <a:solidFill>
                  <a:srgbClr val="545454"/>
                </a:solidFill>
                <a:latin typeface="Arial" pitchFamily="34" charset="0"/>
                <a:cs typeface="Arial" pitchFamily="34" charset="0"/>
              </a:rPr>
              <a:t>Non invasive techniques</a:t>
            </a:r>
          </a:p>
          <a:p>
            <a:pPr marL="0" lvl="2" indent="-342900" fontAlgn="base">
              <a:spcBef>
                <a:spcPct val="20000"/>
              </a:spcBef>
              <a:spcAft>
                <a:spcPct val="0"/>
              </a:spcAft>
              <a:buClr>
                <a:srgbClr val="404040"/>
              </a:buClr>
              <a:buFont typeface="Wingdings" pitchFamily="2" charset="2"/>
              <a:buChar char="§"/>
            </a:pPr>
            <a:r>
              <a:rPr lang="en-US" b="1" dirty="0">
                <a:solidFill>
                  <a:srgbClr val="D20019"/>
                </a:solidFill>
                <a:latin typeface="Arial" pitchFamily="34" charset="0"/>
                <a:cs typeface="Arial" pitchFamily="34" charset="0"/>
              </a:rPr>
              <a:t>Focal therapy</a:t>
            </a:r>
          </a:p>
        </p:txBody>
      </p:sp>
      <p:sp>
        <p:nvSpPr>
          <p:cNvPr id="10" name="ZoneTexte 9"/>
          <p:cNvSpPr txBox="1"/>
          <p:nvPr/>
        </p:nvSpPr>
        <p:spPr>
          <a:xfrm>
            <a:off x="288176" y="1672457"/>
            <a:ext cx="1253917" cy="646331"/>
          </a:xfrm>
          <a:prstGeom prst="rect">
            <a:avLst/>
          </a:prstGeom>
          <a:noFill/>
        </p:spPr>
        <p:txBody>
          <a:bodyPr wrap="square" rtlCol="0">
            <a:spAutoFit/>
          </a:bodyPr>
          <a:lstStyle/>
          <a:p>
            <a:pPr fontAlgn="base">
              <a:spcBef>
                <a:spcPct val="0"/>
              </a:spcBef>
              <a:spcAft>
                <a:spcPct val="0"/>
              </a:spcAft>
            </a:pPr>
            <a:r>
              <a:rPr lang="en-US" sz="3600" b="1" dirty="0">
                <a:solidFill>
                  <a:srgbClr val="545454"/>
                </a:solidFill>
                <a:latin typeface="Arial" pitchFamily="34" charset="0"/>
                <a:cs typeface="Arial" pitchFamily="34" charset="0"/>
              </a:rPr>
              <a:t>1990</a:t>
            </a:r>
          </a:p>
        </p:txBody>
      </p:sp>
      <p:sp>
        <p:nvSpPr>
          <p:cNvPr id="11" name="ZoneTexte 10"/>
          <p:cNvSpPr txBox="1"/>
          <p:nvPr/>
        </p:nvSpPr>
        <p:spPr>
          <a:xfrm>
            <a:off x="288176" y="4597557"/>
            <a:ext cx="1935125" cy="646331"/>
          </a:xfrm>
          <a:prstGeom prst="rect">
            <a:avLst/>
          </a:prstGeom>
          <a:noFill/>
        </p:spPr>
        <p:txBody>
          <a:bodyPr wrap="square" rtlCol="0">
            <a:spAutoFit/>
          </a:bodyPr>
          <a:lstStyle/>
          <a:p>
            <a:pPr fontAlgn="base">
              <a:spcBef>
                <a:spcPct val="0"/>
              </a:spcBef>
              <a:spcAft>
                <a:spcPct val="0"/>
              </a:spcAft>
            </a:pPr>
            <a:r>
              <a:rPr lang="en-US" sz="3600" b="1" dirty="0">
                <a:solidFill>
                  <a:srgbClr val="D20019"/>
                </a:solidFill>
                <a:latin typeface="Arial" pitchFamily="34" charset="0"/>
                <a:cs typeface="Arial" pitchFamily="34" charset="0"/>
              </a:rPr>
              <a:t>2010</a:t>
            </a:r>
          </a:p>
        </p:txBody>
      </p:sp>
      <p:sp>
        <p:nvSpPr>
          <p:cNvPr id="12" name="ZoneTexte 11"/>
          <p:cNvSpPr txBox="1"/>
          <p:nvPr/>
        </p:nvSpPr>
        <p:spPr>
          <a:xfrm>
            <a:off x="1672541" y="1810956"/>
            <a:ext cx="4771243" cy="369332"/>
          </a:xfrm>
          <a:prstGeom prst="rect">
            <a:avLst/>
          </a:prstGeom>
          <a:noFill/>
        </p:spPr>
        <p:txBody>
          <a:bodyPr wrap="square" rtlCol="0">
            <a:spAutoFit/>
          </a:bodyPr>
          <a:lstStyle/>
          <a:p>
            <a:pPr fontAlgn="base">
              <a:spcBef>
                <a:spcPct val="0"/>
              </a:spcBef>
              <a:spcAft>
                <a:spcPct val="0"/>
              </a:spcAft>
            </a:pPr>
            <a:r>
              <a:rPr lang="en-US" b="1" dirty="0">
                <a:solidFill>
                  <a:srgbClr val="545454"/>
                </a:solidFill>
                <a:latin typeface="Arial" pitchFamily="34" charset="0"/>
                <a:cs typeface="Arial" pitchFamily="34" charset="0"/>
              </a:rPr>
              <a:t>Patient lived 7 years with Prostate Cancer</a:t>
            </a:r>
          </a:p>
        </p:txBody>
      </p:sp>
      <p:sp>
        <p:nvSpPr>
          <p:cNvPr id="13" name="ZoneTexte 12"/>
          <p:cNvSpPr txBox="1"/>
          <p:nvPr/>
        </p:nvSpPr>
        <p:spPr>
          <a:xfrm>
            <a:off x="1672541" y="4736056"/>
            <a:ext cx="5341491" cy="369332"/>
          </a:xfrm>
          <a:prstGeom prst="rect">
            <a:avLst/>
          </a:prstGeom>
          <a:noFill/>
        </p:spPr>
        <p:txBody>
          <a:bodyPr wrap="square" rtlCol="0">
            <a:spAutoFit/>
          </a:bodyPr>
          <a:lstStyle/>
          <a:p>
            <a:pPr fontAlgn="base">
              <a:spcBef>
                <a:spcPct val="0"/>
              </a:spcBef>
              <a:spcAft>
                <a:spcPct val="0"/>
              </a:spcAft>
            </a:pPr>
            <a:r>
              <a:rPr lang="en-US" b="1" dirty="0">
                <a:solidFill>
                  <a:srgbClr val="545454"/>
                </a:solidFill>
                <a:latin typeface="Arial" pitchFamily="34" charset="0"/>
                <a:cs typeface="Arial" pitchFamily="34" charset="0"/>
              </a:rPr>
              <a:t>Patient lives 15 years with Prostate Cancer</a:t>
            </a:r>
          </a:p>
        </p:txBody>
      </p:sp>
      <p:sp>
        <p:nvSpPr>
          <p:cNvPr id="14" name="Rectangle 13"/>
          <p:cNvSpPr/>
          <p:nvPr/>
        </p:nvSpPr>
        <p:spPr>
          <a:xfrm rot="10800000" flipV="1">
            <a:off x="4094307" y="3747050"/>
            <a:ext cx="1440000" cy="1472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dirty="0">
                <a:solidFill>
                  <a:prstClr val="black"/>
                </a:solidFill>
                <a:latin typeface="Arial" pitchFamily="34" charset="0"/>
                <a:cs typeface="Arial" pitchFamily="34" charset="0"/>
              </a:rPr>
              <a:t>1990</a:t>
            </a:r>
          </a:p>
        </p:txBody>
      </p:sp>
      <p:sp>
        <p:nvSpPr>
          <p:cNvPr id="15" name="Rectangle 14"/>
          <p:cNvSpPr/>
          <p:nvPr/>
        </p:nvSpPr>
        <p:spPr>
          <a:xfrm rot="10800000" flipV="1">
            <a:off x="3188446" y="4050181"/>
            <a:ext cx="3176306" cy="145290"/>
          </a:xfrm>
          <a:prstGeom prst="rect">
            <a:avLst/>
          </a:prstGeom>
          <a:solidFill>
            <a:srgbClr val="D2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white"/>
                </a:solidFill>
                <a:latin typeface="Arial" pitchFamily="34" charset="0"/>
                <a:cs typeface="Arial" pitchFamily="34" charset="0"/>
              </a:rPr>
              <a:t>2010</a:t>
            </a:r>
          </a:p>
        </p:txBody>
      </p:sp>
      <p:sp>
        <p:nvSpPr>
          <p:cNvPr id="16" name="ZoneTexte 15"/>
          <p:cNvSpPr txBox="1"/>
          <p:nvPr/>
        </p:nvSpPr>
        <p:spPr>
          <a:xfrm>
            <a:off x="2728281" y="3862780"/>
            <a:ext cx="535582" cy="246221"/>
          </a:xfrm>
          <a:prstGeom prst="rect">
            <a:avLst/>
          </a:prstGeom>
          <a:noFill/>
        </p:spPr>
        <p:txBody>
          <a:bodyPr wrap="square" rtlCol="0" anchor="ctr" anchorCtr="0">
            <a:spAutoFit/>
          </a:bodyPr>
          <a:lstStyle/>
          <a:p>
            <a:pPr algn="ctr" fontAlgn="base">
              <a:spcBef>
                <a:spcPct val="0"/>
              </a:spcBef>
              <a:spcAft>
                <a:spcPct val="0"/>
              </a:spcAft>
            </a:pPr>
            <a:r>
              <a:rPr lang="en-US" sz="1000" b="1" dirty="0">
                <a:solidFill>
                  <a:prstClr val="white"/>
                </a:solidFill>
                <a:latin typeface="Arial" pitchFamily="34" charset="0"/>
                <a:cs typeface="Arial" pitchFamily="34" charset="0"/>
              </a:rPr>
              <a:t>60</a:t>
            </a:r>
          </a:p>
        </p:txBody>
      </p:sp>
      <p:sp>
        <p:nvSpPr>
          <p:cNvPr id="17" name="ZoneTexte 16"/>
          <p:cNvSpPr txBox="1"/>
          <p:nvPr/>
        </p:nvSpPr>
        <p:spPr>
          <a:xfrm>
            <a:off x="4546516" y="3862780"/>
            <a:ext cx="535582" cy="246221"/>
          </a:xfrm>
          <a:prstGeom prst="rect">
            <a:avLst/>
          </a:prstGeom>
          <a:noFill/>
        </p:spPr>
        <p:txBody>
          <a:bodyPr wrap="square" rtlCol="0" anchor="ctr" anchorCtr="0">
            <a:spAutoFit/>
          </a:bodyPr>
          <a:lstStyle/>
          <a:p>
            <a:pPr algn="ctr" fontAlgn="base">
              <a:spcBef>
                <a:spcPct val="0"/>
              </a:spcBef>
              <a:spcAft>
                <a:spcPct val="0"/>
              </a:spcAft>
            </a:pPr>
            <a:r>
              <a:rPr lang="en-US" sz="1000" b="1" dirty="0">
                <a:solidFill>
                  <a:prstClr val="white"/>
                </a:solidFill>
                <a:latin typeface="Arial" pitchFamily="34" charset="0"/>
                <a:cs typeface="Arial" pitchFamily="34" charset="0"/>
              </a:rPr>
              <a:t>70</a:t>
            </a:r>
          </a:p>
        </p:txBody>
      </p:sp>
      <p:sp>
        <p:nvSpPr>
          <p:cNvPr id="18" name="ZoneTexte 17"/>
          <p:cNvSpPr txBox="1"/>
          <p:nvPr/>
        </p:nvSpPr>
        <p:spPr>
          <a:xfrm>
            <a:off x="6364752" y="3862780"/>
            <a:ext cx="535582" cy="246221"/>
          </a:xfrm>
          <a:prstGeom prst="rect">
            <a:avLst/>
          </a:prstGeom>
          <a:noFill/>
        </p:spPr>
        <p:txBody>
          <a:bodyPr wrap="square" rtlCol="0" anchor="ctr" anchorCtr="0">
            <a:spAutoFit/>
          </a:bodyPr>
          <a:lstStyle/>
          <a:p>
            <a:pPr algn="ctr" fontAlgn="base">
              <a:spcBef>
                <a:spcPct val="0"/>
              </a:spcBef>
              <a:spcAft>
                <a:spcPct val="0"/>
              </a:spcAft>
            </a:pPr>
            <a:r>
              <a:rPr lang="en-US" sz="1000" b="1" dirty="0">
                <a:solidFill>
                  <a:prstClr val="white"/>
                </a:solidFill>
                <a:latin typeface="Arial" pitchFamily="34" charset="0"/>
                <a:cs typeface="Arial" pitchFamily="34" charset="0"/>
              </a:rPr>
              <a:t>80</a:t>
            </a:r>
          </a:p>
        </p:txBody>
      </p:sp>
      <p:sp>
        <p:nvSpPr>
          <p:cNvPr id="19" name="Triangle isocèle 18"/>
          <p:cNvSpPr/>
          <p:nvPr/>
        </p:nvSpPr>
        <p:spPr>
          <a:xfrm rot="5400000">
            <a:off x="7618764" y="3508731"/>
            <a:ext cx="672152" cy="913100"/>
          </a:xfrm>
          <a:prstGeom prst="triangle">
            <a:avLst/>
          </a:prstGeom>
          <a:solidFill>
            <a:schemeClr val="tx1">
              <a:lumMod val="75000"/>
              <a:lumOff val="25000"/>
            </a:schemeClr>
          </a:solidFill>
          <a:ln w="317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fr-FR" sz="2500">
              <a:solidFill>
                <a:prstClr val="black"/>
              </a:solidFill>
            </a:endParaRPr>
          </a:p>
        </p:txBody>
      </p:sp>
      <p:sp>
        <p:nvSpPr>
          <p:cNvPr id="20" name="Rectangle 3"/>
          <p:cNvSpPr txBox="1">
            <a:spLocks noChangeArrowheads="1"/>
          </p:cNvSpPr>
          <p:nvPr/>
        </p:nvSpPr>
        <p:spPr bwMode="auto">
          <a:xfrm>
            <a:off x="461408" y="2180288"/>
            <a:ext cx="4559932" cy="710009"/>
          </a:xfrm>
          <a:prstGeom prst="rect">
            <a:avLst/>
          </a:prstGeom>
          <a:noFill/>
          <a:ln w="9525">
            <a:noFill/>
            <a:miter lim="800000"/>
            <a:headEnd/>
            <a:tailEnd/>
          </a:ln>
        </p:spPr>
        <p:txBody>
          <a:bodyPr/>
          <a:lstStyle/>
          <a:p>
            <a:pPr marL="342900" indent="-342900" algn="ctr" fontAlgn="base">
              <a:spcAft>
                <a:spcPts val="600"/>
              </a:spcAft>
              <a:buClr>
                <a:srgbClr val="404040"/>
              </a:buClr>
            </a:pPr>
            <a:endParaRPr lang="en-US" sz="1000" b="1" dirty="0">
              <a:solidFill>
                <a:srgbClr val="545454"/>
              </a:solidFill>
              <a:latin typeface="Arial" pitchFamily="34" charset="0"/>
              <a:cs typeface="Arial" pitchFamily="34" charset="0"/>
            </a:endParaRPr>
          </a:p>
          <a:p>
            <a:pPr marL="342900" indent="-342900" fontAlgn="base">
              <a:spcAft>
                <a:spcPts val="600"/>
              </a:spcAft>
              <a:buClr>
                <a:srgbClr val="404040"/>
              </a:buClr>
            </a:pPr>
            <a:r>
              <a:rPr lang="en-US" dirty="0">
                <a:solidFill>
                  <a:srgbClr val="545454"/>
                </a:solidFill>
                <a:latin typeface="Arial" pitchFamily="34" charset="0"/>
                <a:cs typeface="Arial" pitchFamily="34" charset="0"/>
              </a:rPr>
              <a:t>Treatment strategy:</a:t>
            </a:r>
          </a:p>
          <a:p>
            <a:pPr marL="342900" indent="-342900" fontAlgn="base">
              <a:spcAft>
                <a:spcPts val="600"/>
              </a:spcAft>
              <a:buClr>
                <a:srgbClr val="404040"/>
              </a:buClr>
            </a:pPr>
            <a:r>
              <a:rPr lang="en-US" b="1" dirty="0">
                <a:solidFill>
                  <a:srgbClr val="D20019"/>
                </a:solidFill>
                <a:latin typeface="Arial" pitchFamily="34" charset="0"/>
                <a:cs typeface="Arial" pitchFamily="34" charset="0"/>
              </a:rPr>
              <a:t>Efficacy at all price</a:t>
            </a:r>
            <a:endParaRPr lang="en-US" dirty="0">
              <a:solidFill>
                <a:srgbClr val="545454"/>
              </a:solidFill>
              <a:latin typeface="Arial" pitchFamily="34" charset="0"/>
              <a:cs typeface="Arial" pitchFamily="34" charset="0"/>
            </a:endParaRPr>
          </a:p>
        </p:txBody>
      </p:sp>
      <p:sp>
        <p:nvSpPr>
          <p:cNvPr id="21" name="Rectangle 3"/>
          <p:cNvSpPr txBox="1">
            <a:spLocks noChangeArrowheads="1"/>
          </p:cNvSpPr>
          <p:nvPr/>
        </p:nvSpPr>
        <p:spPr bwMode="auto">
          <a:xfrm>
            <a:off x="461408" y="5319414"/>
            <a:ext cx="4691810" cy="626381"/>
          </a:xfrm>
          <a:prstGeom prst="rect">
            <a:avLst/>
          </a:prstGeom>
          <a:noFill/>
          <a:ln w="9525">
            <a:noFill/>
            <a:miter lim="800000"/>
            <a:headEnd/>
            <a:tailEnd/>
          </a:ln>
        </p:spPr>
        <p:txBody>
          <a:bodyPr/>
          <a:lstStyle/>
          <a:p>
            <a:pPr marL="342900" indent="-342900" fontAlgn="base">
              <a:spcAft>
                <a:spcPts val="600"/>
              </a:spcAft>
              <a:buClr>
                <a:srgbClr val="404040"/>
              </a:buClr>
            </a:pPr>
            <a:r>
              <a:rPr lang="en-US" dirty="0">
                <a:solidFill>
                  <a:srgbClr val="545454"/>
                </a:solidFill>
                <a:latin typeface="Arial" pitchFamily="34" charset="0"/>
                <a:cs typeface="Arial" pitchFamily="34" charset="0"/>
              </a:rPr>
              <a:t>Treatment strategy:</a:t>
            </a:r>
          </a:p>
          <a:p>
            <a:pPr marL="342900" indent="-342900" fontAlgn="base">
              <a:spcAft>
                <a:spcPts val="600"/>
              </a:spcAft>
              <a:buClr>
                <a:srgbClr val="404040"/>
              </a:buClr>
            </a:pPr>
            <a:r>
              <a:rPr lang="en-US" b="1" dirty="0">
                <a:solidFill>
                  <a:srgbClr val="D20019"/>
                </a:solidFill>
                <a:latin typeface="Arial" pitchFamily="34" charset="0"/>
                <a:cs typeface="Arial" pitchFamily="34" charset="0"/>
              </a:rPr>
              <a:t>disease control with </a:t>
            </a:r>
            <a:r>
              <a:rPr lang="en-US" b="1" dirty="0" err="1">
                <a:solidFill>
                  <a:srgbClr val="D20019"/>
                </a:solidFill>
                <a:latin typeface="Arial" pitchFamily="34" charset="0"/>
                <a:cs typeface="Arial" pitchFamily="34" charset="0"/>
              </a:rPr>
              <a:t>QoL</a:t>
            </a:r>
            <a:r>
              <a:rPr lang="en-US" b="1" dirty="0">
                <a:solidFill>
                  <a:srgbClr val="D20019"/>
                </a:solidFill>
                <a:latin typeface="Arial" pitchFamily="34" charset="0"/>
                <a:cs typeface="Arial" pitchFamily="34" charset="0"/>
              </a:rPr>
              <a:t> preservation</a:t>
            </a:r>
          </a:p>
        </p:txBody>
      </p:sp>
      <p:sp>
        <p:nvSpPr>
          <p:cNvPr id="22" name="Espace réservé du numéro de diapositive 21"/>
          <p:cNvSpPr>
            <a:spLocks noGrp="1"/>
          </p:cNvSpPr>
          <p:nvPr>
            <p:ph type="sldNum" sz="quarter" idx="12"/>
          </p:nvPr>
        </p:nvSpPr>
        <p:spPr/>
        <p:txBody>
          <a:bodyPr/>
          <a:lstStyle/>
          <a:p>
            <a:fld id="{2BED5115-223B-D149-898B-8DF23925E4D7}" type="slidenum">
              <a:rPr lang="fr-FR" smtClean="0"/>
              <a:t>17</a:t>
            </a:fld>
            <a:endParaRPr lang="fr-FR"/>
          </a:p>
        </p:txBody>
      </p:sp>
    </p:spTree>
    <p:extLst>
      <p:ext uri="{BB962C8B-B14F-4D97-AF65-F5344CB8AC3E}">
        <p14:creationId xmlns:p14="http://schemas.microsoft.com/office/powerpoint/2010/main" val="14868533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u contenu 2"/>
          <p:cNvSpPr>
            <a:spLocks noGrp="1"/>
          </p:cNvSpPr>
          <p:nvPr>
            <p:ph idx="4294967295"/>
          </p:nvPr>
        </p:nvSpPr>
        <p:spPr>
          <a:xfrm>
            <a:off x="468313" y="44452"/>
            <a:ext cx="8393112" cy="1584325"/>
          </a:xfrm>
          <a:prstGeom prst="rect">
            <a:avLst/>
          </a:prstGeom>
        </p:spPr>
        <p:txBody>
          <a:bodyPr>
            <a:normAutofit fontScale="92500"/>
          </a:bodyPr>
          <a:lstStyle/>
          <a:p>
            <a:pPr marL="0" indent="0" algn="ctr">
              <a:lnSpc>
                <a:spcPct val="80000"/>
              </a:lnSpc>
              <a:spcBef>
                <a:spcPct val="0"/>
              </a:spcBef>
              <a:buNone/>
              <a:defRPr/>
            </a:pPr>
            <a:r>
              <a:rPr lang="fr-FR" sz="4000" b="1" dirty="0">
                <a:solidFill>
                  <a:srgbClr val="1F497D"/>
                </a:solidFill>
                <a:latin typeface="Calibri"/>
              </a:rPr>
              <a:t>HIFU est une option prometteuse pour le traitement focal du cancer de la prostate. </a:t>
            </a:r>
          </a:p>
          <a:p>
            <a:pPr marL="0" indent="0" algn="ctr">
              <a:lnSpc>
                <a:spcPct val="80000"/>
              </a:lnSpc>
              <a:buFont typeface="Arial" charset="0"/>
              <a:buNone/>
              <a:defRPr/>
            </a:pPr>
            <a:r>
              <a:rPr lang="fr-FR" sz="2000" dirty="0" smtClean="0">
                <a:solidFill>
                  <a:srgbClr val="000000"/>
                </a:solidFill>
                <a:latin typeface="Calibri" charset="0"/>
              </a:rPr>
              <a:t>L’objectif principal de l’ablation partielle de la prostate est de réduire les effets secondaires du traitement. </a:t>
            </a:r>
            <a:endParaRPr lang="fr-FR" sz="6600" dirty="0">
              <a:solidFill>
                <a:schemeClr val="tx2"/>
              </a:solidFill>
              <a:latin typeface="Calibri" charset="0"/>
            </a:endParaRPr>
          </a:p>
        </p:txBody>
      </p:sp>
      <p:pic>
        <p:nvPicPr>
          <p:cNvPr id="67586" name="Picture 5" descr="C:\Users\albert\Desktop\FUS Rome 2013\prostate lesions gelet hemi ablati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2139" y="1484313"/>
            <a:ext cx="3203575"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7" descr="C:\Users\albert\Desktop\mes documents  23 03 2013\article HSH 2013\prostate lesions gelet-v2_PMA_2013091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50825" y="1506540"/>
            <a:ext cx="31369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7" descr="C:\Users\albert\Desktop\prostate-2-lesions-hemi+zona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326" y="1628775"/>
            <a:ext cx="298767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3" descr="C:\Users\albert\Desktop\mes documents 19 mars 2011\hemiablation\IRM hemiablation\DEVIN_HENRI_7649873\11415049_20100226\7053022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189" y="3749677"/>
            <a:ext cx="244157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apture d’écran 2012-11-20 à 22.58.26.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08401" y="3749677"/>
            <a:ext cx="22463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91" name="Grouper 8"/>
          <p:cNvGrpSpPr>
            <a:grpSpLocks/>
          </p:cNvGrpSpPr>
          <p:nvPr/>
        </p:nvGrpSpPr>
        <p:grpSpPr bwMode="auto">
          <a:xfrm>
            <a:off x="6427788" y="3716338"/>
            <a:ext cx="2681287" cy="2520950"/>
            <a:chOff x="4591050" y="1773238"/>
            <a:chExt cx="4518025" cy="4246562"/>
          </a:xfrm>
        </p:grpSpPr>
        <p:pic>
          <p:nvPicPr>
            <p:cNvPr id="55310" name="Picture 5" descr="Capture d’écran 2012-11-20 à 22.52.06.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91050" y="1773238"/>
              <a:ext cx="45180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7"/>
            <p:cNvSpPr/>
            <p:nvPr/>
          </p:nvSpPr>
          <p:spPr>
            <a:xfrm rot="18808418">
              <a:off x="4790555" y="4748171"/>
              <a:ext cx="1441370" cy="43334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2" name="Right Arrow 8"/>
            <p:cNvSpPr/>
            <p:nvPr/>
          </p:nvSpPr>
          <p:spPr>
            <a:xfrm rot="14019779">
              <a:off x="7334451" y="4496802"/>
              <a:ext cx="1438697" cy="430669"/>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3" name="Freeform 9"/>
            <p:cNvSpPr/>
            <p:nvPr/>
          </p:nvSpPr>
          <p:spPr>
            <a:xfrm>
              <a:off x="5580789" y="3645148"/>
              <a:ext cx="1099412" cy="804921"/>
            </a:xfrm>
            <a:custGeom>
              <a:avLst/>
              <a:gdLst>
                <a:gd name="connsiteX0" fmla="*/ 929308 w 1099681"/>
                <a:gd name="connsiteY0" fmla="*/ 232344 h 804165"/>
                <a:gd name="connsiteX1" fmla="*/ 1006750 w 1099681"/>
                <a:gd name="connsiteY1" fmla="*/ 263323 h 804165"/>
                <a:gd name="connsiteX2" fmla="*/ 1084192 w 1099681"/>
                <a:gd name="connsiteY2" fmla="*/ 340771 h 804165"/>
                <a:gd name="connsiteX3" fmla="*/ 1099681 w 1099681"/>
                <a:gd name="connsiteY3" fmla="*/ 402729 h 804165"/>
                <a:gd name="connsiteX4" fmla="*/ 1084192 w 1099681"/>
                <a:gd name="connsiteY4" fmla="*/ 619583 h 804165"/>
                <a:gd name="connsiteX5" fmla="*/ 1068704 w 1099681"/>
                <a:gd name="connsiteY5" fmla="*/ 666051 h 804165"/>
                <a:gd name="connsiteX6" fmla="*/ 1022239 w 1099681"/>
                <a:gd name="connsiteY6" fmla="*/ 681541 h 804165"/>
                <a:gd name="connsiteX7" fmla="*/ 929308 w 1099681"/>
                <a:gd name="connsiteY7" fmla="*/ 743499 h 804165"/>
                <a:gd name="connsiteX8" fmla="*/ 526608 w 1099681"/>
                <a:gd name="connsiteY8" fmla="*/ 774478 h 804165"/>
                <a:gd name="connsiteX9" fmla="*/ 139396 w 1099681"/>
                <a:gd name="connsiteY9" fmla="*/ 774478 h 804165"/>
                <a:gd name="connsiteX10" fmla="*/ 108419 w 1099681"/>
                <a:gd name="connsiteY10" fmla="*/ 728009 h 804165"/>
                <a:gd name="connsiteX11" fmla="*/ 77443 w 1099681"/>
                <a:gd name="connsiteY11" fmla="*/ 635072 h 804165"/>
                <a:gd name="connsiteX12" fmla="*/ 61954 w 1099681"/>
                <a:gd name="connsiteY12" fmla="*/ 588603 h 804165"/>
                <a:gd name="connsiteX13" fmla="*/ 0 w 1099681"/>
                <a:gd name="connsiteY13" fmla="*/ 495666 h 804165"/>
                <a:gd name="connsiteX14" fmla="*/ 15489 w 1099681"/>
                <a:gd name="connsiteY14" fmla="*/ 247833 h 804165"/>
                <a:gd name="connsiteX15" fmla="*/ 77443 w 1099681"/>
                <a:gd name="connsiteY15" fmla="*/ 154896 h 804165"/>
                <a:gd name="connsiteX16" fmla="*/ 154885 w 1099681"/>
                <a:gd name="connsiteY16" fmla="*/ 61959 h 804165"/>
                <a:gd name="connsiteX17" fmla="*/ 185862 w 1099681"/>
                <a:gd name="connsiteY17" fmla="*/ 30979 h 804165"/>
                <a:gd name="connsiteX18" fmla="*/ 278793 w 1099681"/>
                <a:gd name="connsiteY18" fmla="*/ 0 h 804165"/>
                <a:gd name="connsiteX19" fmla="*/ 573073 w 1099681"/>
                <a:gd name="connsiteY19" fmla="*/ 15490 h 804165"/>
                <a:gd name="connsiteX20" fmla="*/ 681493 w 1099681"/>
                <a:gd name="connsiteY20" fmla="*/ 30979 h 804165"/>
                <a:gd name="connsiteX21" fmla="*/ 712469 w 1099681"/>
                <a:gd name="connsiteY21" fmla="*/ 61959 h 804165"/>
                <a:gd name="connsiteX22" fmla="*/ 758935 w 1099681"/>
                <a:gd name="connsiteY22" fmla="*/ 77448 h 804165"/>
                <a:gd name="connsiteX23" fmla="*/ 789912 w 1099681"/>
                <a:gd name="connsiteY23" fmla="*/ 123917 h 804165"/>
                <a:gd name="connsiteX24" fmla="*/ 836377 w 1099681"/>
                <a:gd name="connsiteY24" fmla="*/ 139406 h 804165"/>
                <a:gd name="connsiteX25" fmla="*/ 851866 w 1099681"/>
                <a:gd name="connsiteY25" fmla="*/ 185875 h 804165"/>
                <a:gd name="connsiteX26" fmla="*/ 944796 w 1099681"/>
                <a:gd name="connsiteY26" fmla="*/ 247833 h 804165"/>
                <a:gd name="connsiteX27" fmla="*/ 991262 w 1099681"/>
                <a:gd name="connsiteY27" fmla="*/ 278812 h 80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9681" h="804165">
                  <a:moveTo>
                    <a:pt x="929308" y="232344"/>
                  </a:moveTo>
                  <a:cubicBezTo>
                    <a:pt x="955122" y="242670"/>
                    <a:pt x="983974" y="247378"/>
                    <a:pt x="1006750" y="263323"/>
                  </a:cubicBezTo>
                  <a:cubicBezTo>
                    <a:pt x="1036658" y="284260"/>
                    <a:pt x="1084192" y="340771"/>
                    <a:pt x="1084192" y="340771"/>
                  </a:cubicBezTo>
                  <a:cubicBezTo>
                    <a:pt x="1089355" y="361424"/>
                    <a:pt x="1099681" y="381441"/>
                    <a:pt x="1099681" y="402729"/>
                  </a:cubicBezTo>
                  <a:cubicBezTo>
                    <a:pt x="1099681" y="475198"/>
                    <a:pt x="1092659" y="547610"/>
                    <a:pt x="1084192" y="619583"/>
                  </a:cubicBezTo>
                  <a:cubicBezTo>
                    <a:pt x="1082284" y="635798"/>
                    <a:pt x="1080249" y="654506"/>
                    <a:pt x="1068704" y="666051"/>
                  </a:cubicBezTo>
                  <a:cubicBezTo>
                    <a:pt x="1057160" y="677596"/>
                    <a:pt x="1036511" y="673612"/>
                    <a:pt x="1022239" y="681541"/>
                  </a:cubicBezTo>
                  <a:cubicBezTo>
                    <a:pt x="989694" y="699623"/>
                    <a:pt x="966311" y="739387"/>
                    <a:pt x="929308" y="743499"/>
                  </a:cubicBezTo>
                  <a:cubicBezTo>
                    <a:pt x="702530" y="768699"/>
                    <a:pt x="836583" y="756244"/>
                    <a:pt x="526608" y="774478"/>
                  </a:cubicBezTo>
                  <a:cubicBezTo>
                    <a:pt x="379599" y="811234"/>
                    <a:pt x="382681" y="816792"/>
                    <a:pt x="139396" y="774478"/>
                  </a:cubicBezTo>
                  <a:cubicBezTo>
                    <a:pt x="121056" y="771288"/>
                    <a:pt x="118745" y="743499"/>
                    <a:pt x="108419" y="728009"/>
                  </a:cubicBezTo>
                  <a:lnTo>
                    <a:pt x="77443" y="635072"/>
                  </a:lnTo>
                  <a:cubicBezTo>
                    <a:pt x="72280" y="619582"/>
                    <a:pt x="71010" y="602189"/>
                    <a:pt x="61954" y="588603"/>
                  </a:cubicBezTo>
                  <a:lnTo>
                    <a:pt x="0" y="495666"/>
                  </a:lnTo>
                  <a:cubicBezTo>
                    <a:pt x="5163" y="413055"/>
                    <a:pt x="-2854" y="328547"/>
                    <a:pt x="15489" y="247833"/>
                  </a:cubicBezTo>
                  <a:cubicBezTo>
                    <a:pt x="23740" y="211527"/>
                    <a:pt x="77443" y="154896"/>
                    <a:pt x="77443" y="154896"/>
                  </a:cubicBezTo>
                  <a:cubicBezTo>
                    <a:pt x="102919" y="78461"/>
                    <a:pt x="76984" y="126881"/>
                    <a:pt x="154885" y="61959"/>
                  </a:cubicBezTo>
                  <a:cubicBezTo>
                    <a:pt x="166103" y="52610"/>
                    <a:pt x="172801" y="37510"/>
                    <a:pt x="185862" y="30979"/>
                  </a:cubicBezTo>
                  <a:cubicBezTo>
                    <a:pt x="215067" y="16375"/>
                    <a:pt x="278793" y="0"/>
                    <a:pt x="278793" y="0"/>
                  </a:cubicBezTo>
                  <a:cubicBezTo>
                    <a:pt x="376886" y="5163"/>
                    <a:pt x="475133" y="7956"/>
                    <a:pt x="573073" y="15490"/>
                  </a:cubicBezTo>
                  <a:cubicBezTo>
                    <a:pt x="609472" y="18290"/>
                    <a:pt x="646860" y="19434"/>
                    <a:pt x="681493" y="30979"/>
                  </a:cubicBezTo>
                  <a:cubicBezTo>
                    <a:pt x="695347" y="35597"/>
                    <a:pt x="699947" y="54445"/>
                    <a:pt x="712469" y="61959"/>
                  </a:cubicBezTo>
                  <a:cubicBezTo>
                    <a:pt x="726469" y="70359"/>
                    <a:pt x="743446" y="72285"/>
                    <a:pt x="758935" y="77448"/>
                  </a:cubicBezTo>
                  <a:cubicBezTo>
                    <a:pt x="769261" y="92938"/>
                    <a:pt x="775376" y="112287"/>
                    <a:pt x="789912" y="123917"/>
                  </a:cubicBezTo>
                  <a:cubicBezTo>
                    <a:pt x="802660" y="134116"/>
                    <a:pt x="824833" y="127861"/>
                    <a:pt x="836377" y="139406"/>
                  </a:cubicBezTo>
                  <a:cubicBezTo>
                    <a:pt x="847922" y="150952"/>
                    <a:pt x="840321" y="174329"/>
                    <a:pt x="851866" y="185875"/>
                  </a:cubicBezTo>
                  <a:cubicBezTo>
                    <a:pt x="878191" y="212202"/>
                    <a:pt x="913819" y="227180"/>
                    <a:pt x="944796" y="247833"/>
                  </a:cubicBezTo>
                  <a:lnTo>
                    <a:pt x="991262" y="278812"/>
                  </a:lnTo>
                </a:path>
              </a:pathLst>
            </a:custGeom>
            <a:solidFill>
              <a:schemeClr val="tx1"/>
            </a:solidFill>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sp>
          <p:nvSpPr>
            <p:cNvPr id="14" name="Freeform 10"/>
            <p:cNvSpPr/>
            <p:nvPr/>
          </p:nvSpPr>
          <p:spPr>
            <a:xfrm>
              <a:off x="7263345" y="3645148"/>
              <a:ext cx="666069" cy="743416"/>
            </a:xfrm>
            <a:custGeom>
              <a:avLst/>
              <a:gdLst>
                <a:gd name="connsiteX0" fmla="*/ 573073 w 666004"/>
                <a:gd name="connsiteY0" fmla="*/ 0 h 743499"/>
                <a:gd name="connsiteX1" fmla="*/ 232327 w 666004"/>
                <a:gd name="connsiteY1" fmla="*/ 77448 h 743499"/>
                <a:gd name="connsiteX2" fmla="*/ 139396 w 666004"/>
                <a:gd name="connsiteY2" fmla="*/ 108427 h 743499"/>
                <a:gd name="connsiteX3" fmla="*/ 92931 w 666004"/>
                <a:gd name="connsiteY3" fmla="*/ 139406 h 743499"/>
                <a:gd name="connsiteX4" fmla="*/ 30977 w 666004"/>
                <a:gd name="connsiteY4" fmla="*/ 278812 h 743499"/>
                <a:gd name="connsiteX5" fmla="*/ 0 w 666004"/>
                <a:gd name="connsiteY5" fmla="*/ 402729 h 743499"/>
                <a:gd name="connsiteX6" fmla="*/ 15489 w 666004"/>
                <a:gd name="connsiteY6" fmla="*/ 650562 h 743499"/>
                <a:gd name="connsiteX7" fmla="*/ 30977 w 666004"/>
                <a:gd name="connsiteY7" fmla="*/ 712520 h 743499"/>
                <a:gd name="connsiteX8" fmla="*/ 154885 w 666004"/>
                <a:gd name="connsiteY8" fmla="*/ 743499 h 743499"/>
                <a:gd name="connsiteX9" fmla="*/ 294281 w 666004"/>
                <a:gd name="connsiteY9" fmla="*/ 728009 h 743499"/>
                <a:gd name="connsiteX10" fmla="*/ 356235 w 666004"/>
                <a:gd name="connsiteY10" fmla="*/ 635072 h 743499"/>
                <a:gd name="connsiteX11" fmla="*/ 402700 w 666004"/>
                <a:gd name="connsiteY11" fmla="*/ 588603 h 743499"/>
                <a:gd name="connsiteX12" fmla="*/ 433677 w 666004"/>
                <a:gd name="connsiteY12" fmla="*/ 542135 h 743499"/>
                <a:gd name="connsiteX13" fmla="*/ 480142 w 666004"/>
                <a:gd name="connsiteY13" fmla="*/ 526645 h 743499"/>
                <a:gd name="connsiteX14" fmla="*/ 511119 w 666004"/>
                <a:gd name="connsiteY14" fmla="*/ 464687 h 743499"/>
                <a:gd name="connsiteX15" fmla="*/ 557585 w 666004"/>
                <a:gd name="connsiteY15" fmla="*/ 433708 h 743499"/>
                <a:gd name="connsiteX16" fmla="*/ 604050 w 666004"/>
                <a:gd name="connsiteY16" fmla="*/ 387239 h 743499"/>
                <a:gd name="connsiteX17" fmla="*/ 666004 w 666004"/>
                <a:gd name="connsiteY17" fmla="*/ 309791 h 743499"/>
                <a:gd name="connsiteX18" fmla="*/ 635027 w 666004"/>
                <a:gd name="connsiteY18" fmla="*/ 92938 h 743499"/>
                <a:gd name="connsiteX19" fmla="*/ 588562 w 666004"/>
                <a:gd name="connsiteY19" fmla="*/ 77448 h 743499"/>
                <a:gd name="connsiteX20" fmla="*/ 542096 w 666004"/>
                <a:gd name="connsiteY20" fmla="*/ 46469 h 7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6004" h="743499">
                  <a:moveTo>
                    <a:pt x="573073" y="0"/>
                  </a:moveTo>
                  <a:cubicBezTo>
                    <a:pt x="484441" y="18994"/>
                    <a:pt x="330133" y="49502"/>
                    <a:pt x="232327" y="77448"/>
                  </a:cubicBezTo>
                  <a:cubicBezTo>
                    <a:pt x="200931" y="86419"/>
                    <a:pt x="139396" y="108427"/>
                    <a:pt x="139396" y="108427"/>
                  </a:cubicBezTo>
                  <a:cubicBezTo>
                    <a:pt x="123908" y="118753"/>
                    <a:pt x="106093" y="126243"/>
                    <a:pt x="92931" y="139406"/>
                  </a:cubicBezTo>
                  <a:cubicBezTo>
                    <a:pt x="59028" y="173311"/>
                    <a:pt x="41201" y="237914"/>
                    <a:pt x="30977" y="278812"/>
                  </a:cubicBezTo>
                  <a:lnTo>
                    <a:pt x="0" y="402729"/>
                  </a:lnTo>
                  <a:cubicBezTo>
                    <a:pt x="5163" y="485340"/>
                    <a:pt x="7253" y="568201"/>
                    <a:pt x="15489" y="650562"/>
                  </a:cubicBezTo>
                  <a:cubicBezTo>
                    <a:pt x="17607" y="671745"/>
                    <a:pt x="13265" y="700711"/>
                    <a:pt x="30977" y="712520"/>
                  </a:cubicBezTo>
                  <a:cubicBezTo>
                    <a:pt x="66400" y="736137"/>
                    <a:pt x="154885" y="743499"/>
                    <a:pt x="154885" y="743499"/>
                  </a:cubicBezTo>
                  <a:cubicBezTo>
                    <a:pt x="201350" y="738336"/>
                    <a:pt x="253118" y="750175"/>
                    <a:pt x="294281" y="728009"/>
                  </a:cubicBezTo>
                  <a:cubicBezTo>
                    <a:pt x="327062" y="710357"/>
                    <a:pt x="329910" y="661400"/>
                    <a:pt x="356235" y="635072"/>
                  </a:cubicBezTo>
                  <a:cubicBezTo>
                    <a:pt x="371723" y="619582"/>
                    <a:pt x="388678" y="605431"/>
                    <a:pt x="402700" y="588603"/>
                  </a:cubicBezTo>
                  <a:cubicBezTo>
                    <a:pt x="414617" y="574302"/>
                    <a:pt x="419141" y="553765"/>
                    <a:pt x="433677" y="542135"/>
                  </a:cubicBezTo>
                  <a:cubicBezTo>
                    <a:pt x="446425" y="531936"/>
                    <a:pt x="464654" y="531808"/>
                    <a:pt x="480142" y="526645"/>
                  </a:cubicBezTo>
                  <a:cubicBezTo>
                    <a:pt x="490468" y="505992"/>
                    <a:pt x="496338" y="482426"/>
                    <a:pt x="511119" y="464687"/>
                  </a:cubicBezTo>
                  <a:cubicBezTo>
                    <a:pt x="523036" y="450386"/>
                    <a:pt x="543285" y="445626"/>
                    <a:pt x="557585" y="433708"/>
                  </a:cubicBezTo>
                  <a:cubicBezTo>
                    <a:pt x="574412" y="419684"/>
                    <a:pt x="590028" y="404067"/>
                    <a:pt x="604050" y="387239"/>
                  </a:cubicBezTo>
                  <a:cubicBezTo>
                    <a:pt x="701746" y="269996"/>
                    <a:pt x="575880" y="399924"/>
                    <a:pt x="666004" y="309791"/>
                  </a:cubicBezTo>
                  <a:cubicBezTo>
                    <a:pt x="655678" y="237507"/>
                    <a:pt x="658116" y="162210"/>
                    <a:pt x="635027" y="92938"/>
                  </a:cubicBezTo>
                  <a:cubicBezTo>
                    <a:pt x="629865" y="77449"/>
                    <a:pt x="603164" y="84750"/>
                    <a:pt x="588562" y="77448"/>
                  </a:cubicBezTo>
                  <a:cubicBezTo>
                    <a:pt x="571912" y="69122"/>
                    <a:pt x="542096" y="46469"/>
                    <a:pt x="542096" y="46469"/>
                  </a:cubicBezTo>
                </a:path>
              </a:pathLst>
            </a:custGeom>
            <a:solidFill>
              <a:schemeClr val="tx1"/>
            </a:solidFill>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grpSp>
      <p:sp>
        <p:nvSpPr>
          <p:cNvPr id="3" name="Espace réservé du numéro de diapositive 2"/>
          <p:cNvSpPr>
            <a:spLocks noGrp="1"/>
          </p:cNvSpPr>
          <p:nvPr>
            <p:ph type="sldNum" sz="quarter" idx="10"/>
          </p:nvPr>
        </p:nvSpPr>
        <p:spPr>
          <a:xfrm>
            <a:off x="8229600" y="6369050"/>
            <a:ext cx="762000" cy="533400"/>
          </a:xfrm>
          <a:prstGeom prst="rect">
            <a:avLst/>
          </a:prstGeom>
        </p:spPr>
        <p:txBody>
          <a:bodyPr/>
          <a:lstStyle/>
          <a:p>
            <a:pPr algn="r">
              <a:defRPr/>
            </a:pPr>
            <a:fld id="{C8CD647D-6F42-9545-B2F6-251A110E66E2}" type="slidenum">
              <a:rPr lang="fr-FR" smtClean="0"/>
              <a:pPr algn="r">
                <a:defRPr/>
              </a:pPr>
              <a:t>18</a:t>
            </a:fld>
            <a:endParaRPr lang="fr-FR">
              <a:solidFill>
                <a:schemeClr val="bg1"/>
              </a:solidFill>
            </a:endParaRPr>
          </a:p>
        </p:txBody>
      </p:sp>
      <p:sp>
        <p:nvSpPr>
          <p:cNvPr id="15" name="ZoneTexte 14"/>
          <p:cNvSpPr txBox="1"/>
          <p:nvPr/>
        </p:nvSpPr>
        <p:spPr>
          <a:xfrm>
            <a:off x="1187624" y="6237312"/>
            <a:ext cx="1989835" cy="307777"/>
          </a:xfrm>
          <a:prstGeom prst="rect">
            <a:avLst/>
          </a:prstGeom>
          <a:noFill/>
        </p:spPr>
        <p:txBody>
          <a:bodyPr wrap="none" rtlCol="0">
            <a:spAutoFit/>
          </a:bodyPr>
          <a:lstStyle/>
          <a:p>
            <a:r>
              <a:rPr lang="fr-FR" sz="1400" i="1" smtClean="0">
                <a:solidFill>
                  <a:srgbClr val="FF0000"/>
                </a:solidFill>
                <a:latin typeface="Calibri" pitchFamily="34" charset="0"/>
              </a:rPr>
              <a:t>Baco et </a:t>
            </a:r>
            <a:r>
              <a:rPr lang="fr-FR" sz="1400" i="1">
                <a:solidFill>
                  <a:srgbClr val="FF0000"/>
                </a:solidFill>
                <a:latin typeface="Calibri" pitchFamily="34" charset="0"/>
              </a:rPr>
              <a:t>al. </a:t>
            </a:r>
            <a:r>
              <a:rPr lang="fr-FR" sz="1400" i="1" smtClean="0">
                <a:solidFill>
                  <a:srgbClr val="FF0000"/>
                </a:solidFill>
                <a:latin typeface="Calibri" pitchFamily="34" charset="0"/>
              </a:rPr>
              <a:t>BJU Int. 2014</a:t>
            </a:r>
            <a:endParaRPr lang="fr-FR" sz="1400" i="1">
              <a:solidFill>
                <a:srgbClr val="FF0000"/>
              </a:solidFill>
              <a:latin typeface="Calibri" pitchFamily="34" charset="0"/>
            </a:endParaRPr>
          </a:p>
        </p:txBody>
      </p:sp>
    </p:spTree>
    <p:extLst>
      <p:ext uri="{BB962C8B-B14F-4D97-AF65-F5344CB8AC3E}">
        <p14:creationId xmlns:p14="http://schemas.microsoft.com/office/powerpoint/2010/main" val="178257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heckerboard(across)">
                                      <p:cBhvr>
                                        <p:cTn id="7" dur="500"/>
                                        <p:tgtEl>
                                          <p:spTgt spid="6758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7588"/>
                                        </p:tgtEl>
                                        <p:attrNameLst>
                                          <p:attrName>style.visibility</p:attrName>
                                        </p:attrNameLst>
                                      </p:cBhvr>
                                      <p:to>
                                        <p:strVal val="visible"/>
                                      </p:to>
                                    </p:set>
                                    <p:animEffect transition="in" filter="checkerboard(across)">
                                      <p:cBhvr>
                                        <p:cTn id="15" dur="500"/>
                                        <p:tgtEl>
                                          <p:spTgt spid="67588"/>
                                        </p:tgtEl>
                                      </p:cBhvr>
                                    </p:animEffect>
                                  </p:childTnLst>
                                </p:cTn>
                              </p:par>
                              <p:par>
                                <p:cTn id="16" presetID="5" presetClass="entr" presetSubtype="10" fill="hold" nodeType="withEffect">
                                  <p:stCondLst>
                                    <p:cond delay="0"/>
                                  </p:stCondLst>
                                  <p:childTnLst>
                                    <p:set>
                                      <p:cBhvr>
                                        <p:cTn id="17" dur="1" fill="hold">
                                          <p:stCondLst>
                                            <p:cond delay="0"/>
                                          </p:stCondLst>
                                        </p:cTn>
                                        <p:tgtEl>
                                          <p:spTgt spid="67591"/>
                                        </p:tgtEl>
                                        <p:attrNameLst>
                                          <p:attrName>style.visibility</p:attrName>
                                        </p:attrNameLst>
                                      </p:cBhvr>
                                      <p:to>
                                        <p:strVal val="visible"/>
                                      </p:to>
                                    </p:set>
                                    <p:animEffect transition="in" filter="checkerboard(across)">
                                      <p:cBhvr>
                                        <p:cTn id="18"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re 1"/>
          <p:cNvSpPr>
            <a:spLocks noGrp="1"/>
          </p:cNvSpPr>
          <p:nvPr>
            <p:ph type="title"/>
          </p:nvPr>
        </p:nvSpPr>
        <p:spPr>
          <a:xfrm>
            <a:off x="323850" y="285990"/>
            <a:ext cx="8568630" cy="8270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ormAutofit fontScale="90000"/>
          </a:bodyPr>
          <a:lstStyle/>
          <a:p>
            <a:pPr>
              <a:lnSpc>
                <a:spcPct val="80000"/>
              </a:lnSpc>
              <a:defRPr/>
            </a:pPr>
            <a:r>
              <a:rPr lang="fr-FR" sz="4000" b="1" dirty="0" smtClean="0">
                <a:solidFill>
                  <a:srgbClr val="1F497D"/>
                </a:solidFill>
                <a:latin typeface="Calibri"/>
                <a:ea typeface="+mn-ea"/>
                <a:cs typeface="+mn-cs"/>
              </a:rPr>
              <a:t>Focal One®, dispositif HIFU de </a:t>
            </a:r>
            <a:r>
              <a:rPr lang="fr-FR" sz="4000" b="1" dirty="0" smtClean="0">
                <a:solidFill>
                  <a:srgbClr val="1F497D"/>
                </a:solidFill>
              </a:rPr>
              <a:t>dernière génération</a:t>
            </a:r>
            <a:r>
              <a:rPr lang="fr-FR" sz="4000" b="1" dirty="0" smtClean="0">
                <a:solidFill>
                  <a:srgbClr val="1F497D"/>
                </a:solidFill>
                <a:latin typeface="Calibri"/>
                <a:ea typeface="+mn-ea"/>
                <a:cs typeface="+mn-cs"/>
              </a:rPr>
              <a:t> pour le traitement du cancer de la prostate, permet le traitement focal.</a:t>
            </a:r>
            <a:endParaRPr lang="fr-FR" sz="4000" b="1" dirty="0">
              <a:solidFill>
                <a:srgbClr val="1F497D"/>
              </a:solidFill>
              <a:latin typeface="Calibri"/>
              <a:ea typeface="+mn-ea"/>
              <a:cs typeface="+mn-cs"/>
            </a:endParaRPr>
          </a:p>
        </p:txBody>
      </p:sp>
      <p:pic>
        <p:nvPicPr>
          <p:cNvPr id="3686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25" y="1381933"/>
            <a:ext cx="33051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0"/>
          </p:nvPr>
        </p:nvSpPr>
        <p:spPr>
          <a:xfrm>
            <a:off x="8229600" y="6369050"/>
            <a:ext cx="762000" cy="533400"/>
          </a:xfrm>
          <a:prstGeom prst="rect">
            <a:avLst/>
          </a:prstGeom>
        </p:spPr>
        <p:txBody>
          <a:bodyPr/>
          <a:lstStyle/>
          <a:p>
            <a:pPr algn="r">
              <a:defRPr/>
            </a:pPr>
            <a:fld id="{C80D4016-87E6-F843-8E8B-BD58670ED5CF}" type="slidenum">
              <a:rPr lang="fr-FR" smtClean="0"/>
              <a:pPr algn="r">
                <a:defRPr/>
              </a:pPr>
              <a:t>19</a:t>
            </a:fld>
            <a:endParaRPr lang="fr-FR">
              <a:solidFill>
                <a:schemeClr val="bg1"/>
              </a:solidFill>
            </a:endParaRPr>
          </a:p>
        </p:txBody>
      </p:sp>
      <p:grpSp>
        <p:nvGrpSpPr>
          <p:cNvPr id="6" name="Grouper 5"/>
          <p:cNvGrpSpPr/>
          <p:nvPr/>
        </p:nvGrpSpPr>
        <p:grpSpPr>
          <a:xfrm>
            <a:off x="3544889" y="1122151"/>
            <a:ext cx="5446711" cy="2620965"/>
            <a:chOff x="3544889" y="1122151"/>
            <a:chExt cx="5446711" cy="2620965"/>
          </a:xfrm>
        </p:grpSpPr>
        <p:sp>
          <p:nvSpPr>
            <p:cNvPr id="62468" name="ZoneTexte 7"/>
            <p:cNvSpPr txBox="1">
              <a:spLocks noChangeArrowheads="1"/>
            </p:cNvSpPr>
            <p:nvPr/>
          </p:nvSpPr>
          <p:spPr bwMode="auto">
            <a:xfrm>
              <a:off x="5580063" y="3281153"/>
              <a:ext cx="326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Garamond" charset="0"/>
                  <a:ea typeface="ＭＳ Ｐゴシック" charset="0"/>
                  <a:cs typeface="ＭＳ Ｐゴシック" charset="0"/>
                </a:defRPr>
              </a:lvl1pPr>
              <a:lvl2pPr marL="742950" indent="-285750" defTabSz="457200" eaLnBrk="0" hangingPunct="0">
                <a:defRPr sz="2400">
                  <a:solidFill>
                    <a:schemeClr val="tx1"/>
                  </a:solidFill>
                  <a:latin typeface="Garamond" charset="0"/>
                  <a:ea typeface="ＭＳ Ｐゴシック" charset="0"/>
                </a:defRPr>
              </a:lvl2pPr>
              <a:lvl3pPr marL="1143000" indent="-228600" defTabSz="457200" eaLnBrk="0" hangingPunct="0">
                <a:defRPr sz="2400">
                  <a:solidFill>
                    <a:schemeClr val="tx1"/>
                  </a:solidFill>
                  <a:latin typeface="Garamond" charset="0"/>
                  <a:ea typeface="ＭＳ Ｐゴシック" charset="0"/>
                </a:defRPr>
              </a:lvl3pPr>
              <a:lvl4pPr marL="1600200" indent="-228600" defTabSz="457200" eaLnBrk="0" hangingPunct="0">
                <a:defRPr sz="2400">
                  <a:solidFill>
                    <a:schemeClr val="tx1"/>
                  </a:solidFill>
                  <a:latin typeface="Garamond" charset="0"/>
                  <a:ea typeface="ＭＳ Ｐゴシック" charset="0"/>
                </a:defRPr>
              </a:lvl4pPr>
              <a:lvl5pPr marL="2057400" indent="-228600" defTabSz="4572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defRPr/>
              </a:pPr>
              <a:r>
                <a:rPr lang="fr-FR" b="1" dirty="0" smtClean="0">
                  <a:solidFill>
                    <a:schemeClr val="tx1">
                      <a:lumMod val="50000"/>
                      <a:lumOff val="50000"/>
                    </a:schemeClr>
                  </a:solidFill>
                  <a:latin typeface="Calibri" charset="0"/>
                </a:rPr>
                <a:t>Focalisation dynamique</a:t>
              </a:r>
              <a:endParaRPr lang="fr-FR" sz="1050" b="1" dirty="0" smtClean="0">
                <a:solidFill>
                  <a:schemeClr val="tx1">
                    <a:lumMod val="50000"/>
                    <a:lumOff val="50000"/>
                  </a:schemeClr>
                </a:solidFill>
                <a:latin typeface="Arial" charset="0"/>
              </a:endParaRPr>
            </a:p>
          </p:txBody>
        </p:sp>
        <p:sp>
          <p:nvSpPr>
            <p:cNvPr id="9" name="Flèche droite 8"/>
            <p:cNvSpPr>
              <a:spLocks noChangeArrowheads="1"/>
            </p:cNvSpPr>
            <p:nvPr/>
          </p:nvSpPr>
          <p:spPr bwMode="auto">
            <a:xfrm>
              <a:off x="3544889" y="2181463"/>
              <a:ext cx="1470025" cy="360362"/>
            </a:xfrm>
            <a:prstGeom prst="rightArrow">
              <a:avLst>
                <a:gd name="adj1" fmla="val 50000"/>
                <a:gd name="adj2" fmla="val 50009"/>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defTabSz="457200" fontAlgn="auto">
                <a:spcBef>
                  <a:spcPts val="0"/>
                </a:spcBef>
                <a:spcAft>
                  <a:spcPts val="0"/>
                </a:spcAft>
                <a:defRPr/>
              </a:pPr>
              <a:endParaRPr lang="fr-FR" sz="1800">
                <a:solidFill>
                  <a:prstClr val="white"/>
                </a:solidFill>
                <a:latin typeface="Calibri"/>
                <a:ea typeface="+mn-ea"/>
                <a:cs typeface="+mn-cs"/>
              </a:endParaRPr>
            </a:p>
          </p:txBody>
        </p:sp>
        <p:pic>
          <p:nvPicPr>
            <p:cNvPr id="62471"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0612" y="1122151"/>
              <a:ext cx="2746375"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8050"/>
            <a:stretch/>
          </p:blipFill>
          <p:spPr bwMode="auto">
            <a:xfrm>
              <a:off x="7644621" y="1416157"/>
              <a:ext cx="1346979" cy="1314807"/>
            </a:xfrm>
            <a:prstGeom prst="roundRect">
              <a:avLst>
                <a:gd name="adj" fmla="val 8246"/>
              </a:avLst>
            </a:prstGeom>
            <a:ln w="19050">
              <a:solidFill>
                <a:schemeClr val="tx2"/>
              </a:solidFill>
            </a:ln>
            <a:effectLst>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er 3"/>
          <p:cNvGrpSpPr/>
          <p:nvPr/>
        </p:nvGrpSpPr>
        <p:grpSpPr>
          <a:xfrm>
            <a:off x="454615" y="2983152"/>
            <a:ext cx="5412785" cy="3584628"/>
            <a:chOff x="454615" y="2983152"/>
            <a:chExt cx="5412785" cy="3584628"/>
          </a:xfrm>
        </p:grpSpPr>
        <p:sp>
          <p:nvSpPr>
            <p:cNvPr id="28681" name="ZoneTexte 5"/>
            <p:cNvSpPr txBox="1">
              <a:spLocks noChangeArrowheads="1"/>
            </p:cNvSpPr>
            <p:nvPr/>
          </p:nvSpPr>
          <p:spPr bwMode="auto">
            <a:xfrm>
              <a:off x="3203575" y="4391263"/>
              <a:ext cx="2663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auto" hangingPunct="1">
                <a:spcBef>
                  <a:spcPct val="0"/>
                </a:spcBef>
                <a:spcAft>
                  <a:spcPts val="0"/>
                </a:spcAft>
                <a:buFontTx/>
                <a:buNone/>
                <a:defRPr/>
              </a:pPr>
              <a:r>
                <a:rPr lang="fr-FR" altLang="fr-FR" sz="2400" b="1" dirty="0" smtClean="0">
                  <a:solidFill>
                    <a:srgbClr val="7F7F7F"/>
                  </a:solidFill>
                </a:rPr>
                <a:t>Fusion élastique IRM/échographie</a:t>
              </a:r>
            </a:p>
          </p:txBody>
        </p:sp>
        <p:grpSp>
          <p:nvGrpSpPr>
            <p:cNvPr id="17" name="Groupe 15"/>
            <p:cNvGrpSpPr/>
            <p:nvPr/>
          </p:nvGrpSpPr>
          <p:grpSpPr>
            <a:xfrm>
              <a:off x="454615" y="3876739"/>
              <a:ext cx="2591942" cy="2691041"/>
              <a:chOff x="837312" y="2847552"/>
              <a:chExt cx="1708448" cy="1708448"/>
            </a:xfrm>
          </p:grpSpPr>
          <p:pic>
            <p:nvPicPr>
              <p:cNvPr id="18" name="Image 17"/>
              <p:cNvPicPr>
                <a:picLocks noChangeAspect="1"/>
              </p:cNvPicPr>
              <p:nvPr/>
            </p:nvPicPr>
            <p:blipFill rotWithShape="1">
              <a:blip r:embed="rId6" cstate="print">
                <a:extLst>
                  <a:ext uri="{28A0092B-C50C-407E-A947-70E740481C1C}">
                    <a14:useLocalDpi xmlns:a14="http://schemas.microsoft.com/office/drawing/2010/main" val="0"/>
                  </a:ext>
                </a:extLst>
              </a:blip>
              <a:srcRect l="6039" t="2811" r="70607" b="57298"/>
              <a:stretch/>
            </p:blipFill>
            <p:spPr>
              <a:xfrm>
                <a:off x="837312" y="2847552"/>
                <a:ext cx="1708448" cy="1708448"/>
              </a:xfrm>
              <a:prstGeom prst="roundRect">
                <a:avLst>
                  <a:gd name="adj" fmla="val 8246"/>
                </a:avLst>
              </a:prstGeom>
              <a:ln w="19050">
                <a:solidFill>
                  <a:schemeClr val="tx2"/>
                </a:solidFill>
              </a:ln>
              <a:effectLst>
                <a:reflection blurRad="6350" stA="50000" endA="300" endPos="38500" dist="50800" dir="5400000" sy="-100000" algn="bl" rotWithShape="0"/>
              </a:effectLst>
            </p:spPr>
          </p:pic>
          <p:sp>
            <p:nvSpPr>
              <p:cNvPr id="21" name="Forme libre 20"/>
              <p:cNvSpPr/>
              <p:nvPr/>
            </p:nvSpPr>
            <p:spPr>
              <a:xfrm>
                <a:off x="1104527" y="3742135"/>
                <a:ext cx="421362" cy="341287"/>
              </a:xfrm>
              <a:custGeom>
                <a:avLst/>
                <a:gdLst>
                  <a:gd name="connsiteX0" fmla="*/ 185683 w 317160"/>
                  <a:gd name="connsiteY0" fmla="*/ 242196 h 264579"/>
                  <a:gd name="connsiteX1" fmla="*/ 252358 w 317160"/>
                  <a:gd name="connsiteY1" fmla="*/ 204096 h 264579"/>
                  <a:gd name="connsiteX2" fmla="*/ 312683 w 317160"/>
                  <a:gd name="connsiteY2" fmla="*/ 178696 h 264579"/>
                  <a:gd name="connsiteX3" fmla="*/ 306333 w 317160"/>
                  <a:gd name="connsiteY3" fmla="*/ 108846 h 264579"/>
                  <a:gd name="connsiteX4" fmla="*/ 255533 w 317160"/>
                  <a:gd name="connsiteY4" fmla="*/ 35821 h 264579"/>
                  <a:gd name="connsiteX5" fmla="*/ 201558 w 317160"/>
                  <a:gd name="connsiteY5" fmla="*/ 896 h 264579"/>
                  <a:gd name="connsiteX6" fmla="*/ 160283 w 317160"/>
                  <a:gd name="connsiteY6" fmla="*/ 13596 h 264579"/>
                  <a:gd name="connsiteX7" fmla="*/ 141233 w 317160"/>
                  <a:gd name="connsiteY7" fmla="*/ 48521 h 264579"/>
                  <a:gd name="connsiteX8" fmla="*/ 115833 w 317160"/>
                  <a:gd name="connsiteY8" fmla="*/ 77096 h 264579"/>
                  <a:gd name="connsiteX9" fmla="*/ 90433 w 317160"/>
                  <a:gd name="connsiteY9" fmla="*/ 99321 h 264579"/>
                  <a:gd name="connsiteX10" fmla="*/ 58683 w 317160"/>
                  <a:gd name="connsiteY10" fmla="*/ 105671 h 264579"/>
                  <a:gd name="connsiteX11" fmla="*/ 23758 w 317160"/>
                  <a:gd name="connsiteY11" fmla="*/ 108846 h 264579"/>
                  <a:gd name="connsiteX12" fmla="*/ 1533 w 317160"/>
                  <a:gd name="connsiteY12" fmla="*/ 146946 h 264579"/>
                  <a:gd name="connsiteX13" fmla="*/ 7883 w 317160"/>
                  <a:gd name="connsiteY13" fmla="*/ 207271 h 264579"/>
                  <a:gd name="connsiteX14" fmla="*/ 55508 w 317160"/>
                  <a:gd name="connsiteY14" fmla="*/ 251721 h 264579"/>
                  <a:gd name="connsiteX15" fmla="*/ 106308 w 317160"/>
                  <a:gd name="connsiteY15" fmla="*/ 264421 h 264579"/>
                  <a:gd name="connsiteX16" fmla="*/ 185683 w 317160"/>
                  <a:gd name="connsiteY16" fmla="*/ 242196 h 264579"/>
                  <a:gd name="connsiteX0" fmla="*/ 185683 w 317160"/>
                  <a:gd name="connsiteY0" fmla="*/ 242196 h 255515"/>
                  <a:gd name="connsiteX1" fmla="*/ 252358 w 317160"/>
                  <a:gd name="connsiteY1" fmla="*/ 204096 h 255515"/>
                  <a:gd name="connsiteX2" fmla="*/ 312683 w 317160"/>
                  <a:gd name="connsiteY2" fmla="*/ 178696 h 255515"/>
                  <a:gd name="connsiteX3" fmla="*/ 306333 w 317160"/>
                  <a:gd name="connsiteY3" fmla="*/ 108846 h 255515"/>
                  <a:gd name="connsiteX4" fmla="*/ 255533 w 317160"/>
                  <a:gd name="connsiteY4" fmla="*/ 35821 h 255515"/>
                  <a:gd name="connsiteX5" fmla="*/ 201558 w 317160"/>
                  <a:gd name="connsiteY5" fmla="*/ 896 h 255515"/>
                  <a:gd name="connsiteX6" fmla="*/ 160283 w 317160"/>
                  <a:gd name="connsiteY6" fmla="*/ 13596 h 255515"/>
                  <a:gd name="connsiteX7" fmla="*/ 141233 w 317160"/>
                  <a:gd name="connsiteY7" fmla="*/ 48521 h 255515"/>
                  <a:gd name="connsiteX8" fmla="*/ 115833 w 317160"/>
                  <a:gd name="connsiteY8" fmla="*/ 77096 h 255515"/>
                  <a:gd name="connsiteX9" fmla="*/ 90433 w 317160"/>
                  <a:gd name="connsiteY9" fmla="*/ 99321 h 255515"/>
                  <a:gd name="connsiteX10" fmla="*/ 58683 w 317160"/>
                  <a:gd name="connsiteY10" fmla="*/ 105671 h 255515"/>
                  <a:gd name="connsiteX11" fmla="*/ 23758 w 317160"/>
                  <a:gd name="connsiteY11" fmla="*/ 108846 h 255515"/>
                  <a:gd name="connsiteX12" fmla="*/ 1533 w 317160"/>
                  <a:gd name="connsiteY12" fmla="*/ 146946 h 255515"/>
                  <a:gd name="connsiteX13" fmla="*/ 7883 w 317160"/>
                  <a:gd name="connsiteY13" fmla="*/ 207271 h 255515"/>
                  <a:gd name="connsiteX14" fmla="*/ 55508 w 317160"/>
                  <a:gd name="connsiteY14" fmla="*/ 251721 h 255515"/>
                  <a:gd name="connsiteX15" fmla="*/ 121820 w 317160"/>
                  <a:gd name="connsiteY15" fmla="*/ 248909 h 255515"/>
                  <a:gd name="connsiteX16" fmla="*/ 185683 w 317160"/>
                  <a:gd name="connsiteY16" fmla="*/ 242196 h 255515"/>
                  <a:gd name="connsiteX0" fmla="*/ 185970 w 317447"/>
                  <a:gd name="connsiteY0" fmla="*/ 242196 h 249647"/>
                  <a:gd name="connsiteX1" fmla="*/ 252645 w 317447"/>
                  <a:gd name="connsiteY1" fmla="*/ 204096 h 249647"/>
                  <a:gd name="connsiteX2" fmla="*/ 312970 w 317447"/>
                  <a:gd name="connsiteY2" fmla="*/ 178696 h 249647"/>
                  <a:gd name="connsiteX3" fmla="*/ 306620 w 317447"/>
                  <a:gd name="connsiteY3" fmla="*/ 108846 h 249647"/>
                  <a:gd name="connsiteX4" fmla="*/ 255820 w 317447"/>
                  <a:gd name="connsiteY4" fmla="*/ 35821 h 249647"/>
                  <a:gd name="connsiteX5" fmla="*/ 201845 w 317447"/>
                  <a:gd name="connsiteY5" fmla="*/ 896 h 249647"/>
                  <a:gd name="connsiteX6" fmla="*/ 160570 w 317447"/>
                  <a:gd name="connsiteY6" fmla="*/ 13596 h 249647"/>
                  <a:gd name="connsiteX7" fmla="*/ 141520 w 317447"/>
                  <a:gd name="connsiteY7" fmla="*/ 48521 h 249647"/>
                  <a:gd name="connsiteX8" fmla="*/ 116120 w 317447"/>
                  <a:gd name="connsiteY8" fmla="*/ 77096 h 249647"/>
                  <a:gd name="connsiteX9" fmla="*/ 90720 w 317447"/>
                  <a:gd name="connsiteY9" fmla="*/ 99321 h 249647"/>
                  <a:gd name="connsiteX10" fmla="*/ 58970 w 317447"/>
                  <a:gd name="connsiteY10" fmla="*/ 105671 h 249647"/>
                  <a:gd name="connsiteX11" fmla="*/ 24045 w 317447"/>
                  <a:gd name="connsiteY11" fmla="*/ 108846 h 249647"/>
                  <a:gd name="connsiteX12" fmla="*/ 1820 w 317447"/>
                  <a:gd name="connsiteY12" fmla="*/ 146946 h 249647"/>
                  <a:gd name="connsiteX13" fmla="*/ 8170 w 317447"/>
                  <a:gd name="connsiteY13" fmla="*/ 207271 h 249647"/>
                  <a:gd name="connsiteX14" fmla="*/ 62443 w 317447"/>
                  <a:gd name="connsiteY14" fmla="*/ 231776 h 249647"/>
                  <a:gd name="connsiteX15" fmla="*/ 122107 w 317447"/>
                  <a:gd name="connsiteY15" fmla="*/ 248909 h 249647"/>
                  <a:gd name="connsiteX16" fmla="*/ 185970 w 317447"/>
                  <a:gd name="connsiteY16" fmla="*/ 242196 h 249647"/>
                  <a:gd name="connsiteX0" fmla="*/ 184175 w 315652"/>
                  <a:gd name="connsiteY0" fmla="*/ 242196 h 249647"/>
                  <a:gd name="connsiteX1" fmla="*/ 250850 w 315652"/>
                  <a:gd name="connsiteY1" fmla="*/ 204096 h 249647"/>
                  <a:gd name="connsiteX2" fmla="*/ 311175 w 315652"/>
                  <a:gd name="connsiteY2" fmla="*/ 178696 h 249647"/>
                  <a:gd name="connsiteX3" fmla="*/ 304825 w 315652"/>
                  <a:gd name="connsiteY3" fmla="*/ 108846 h 249647"/>
                  <a:gd name="connsiteX4" fmla="*/ 254025 w 315652"/>
                  <a:gd name="connsiteY4" fmla="*/ 35821 h 249647"/>
                  <a:gd name="connsiteX5" fmla="*/ 200050 w 315652"/>
                  <a:gd name="connsiteY5" fmla="*/ 896 h 249647"/>
                  <a:gd name="connsiteX6" fmla="*/ 158775 w 315652"/>
                  <a:gd name="connsiteY6" fmla="*/ 13596 h 249647"/>
                  <a:gd name="connsiteX7" fmla="*/ 139725 w 315652"/>
                  <a:gd name="connsiteY7" fmla="*/ 48521 h 249647"/>
                  <a:gd name="connsiteX8" fmla="*/ 114325 w 315652"/>
                  <a:gd name="connsiteY8" fmla="*/ 77096 h 249647"/>
                  <a:gd name="connsiteX9" fmla="*/ 88925 w 315652"/>
                  <a:gd name="connsiteY9" fmla="*/ 99321 h 249647"/>
                  <a:gd name="connsiteX10" fmla="*/ 57175 w 315652"/>
                  <a:gd name="connsiteY10" fmla="*/ 105671 h 249647"/>
                  <a:gd name="connsiteX11" fmla="*/ 22250 w 315652"/>
                  <a:gd name="connsiteY11" fmla="*/ 108846 h 249647"/>
                  <a:gd name="connsiteX12" fmla="*/ 25 w 315652"/>
                  <a:gd name="connsiteY12" fmla="*/ 146946 h 249647"/>
                  <a:gd name="connsiteX13" fmla="*/ 26320 w 315652"/>
                  <a:gd name="connsiteY13" fmla="*/ 191759 h 249647"/>
                  <a:gd name="connsiteX14" fmla="*/ 60648 w 315652"/>
                  <a:gd name="connsiteY14" fmla="*/ 231776 h 249647"/>
                  <a:gd name="connsiteX15" fmla="*/ 120312 w 315652"/>
                  <a:gd name="connsiteY15" fmla="*/ 248909 h 249647"/>
                  <a:gd name="connsiteX16" fmla="*/ 184175 w 315652"/>
                  <a:gd name="connsiteY16" fmla="*/ 242196 h 249647"/>
                  <a:gd name="connsiteX0" fmla="*/ 165657 w 297134"/>
                  <a:gd name="connsiteY0" fmla="*/ 242196 h 249647"/>
                  <a:gd name="connsiteX1" fmla="*/ 232332 w 297134"/>
                  <a:gd name="connsiteY1" fmla="*/ 204096 h 249647"/>
                  <a:gd name="connsiteX2" fmla="*/ 292657 w 297134"/>
                  <a:gd name="connsiteY2" fmla="*/ 178696 h 249647"/>
                  <a:gd name="connsiteX3" fmla="*/ 286307 w 297134"/>
                  <a:gd name="connsiteY3" fmla="*/ 108846 h 249647"/>
                  <a:gd name="connsiteX4" fmla="*/ 235507 w 297134"/>
                  <a:gd name="connsiteY4" fmla="*/ 35821 h 249647"/>
                  <a:gd name="connsiteX5" fmla="*/ 181532 w 297134"/>
                  <a:gd name="connsiteY5" fmla="*/ 896 h 249647"/>
                  <a:gd name="connsiteX6" fmla="*/ 140257 w 297134"/>
                  <a:gd name="connsiteY6" fmla="*/ 13596 h 249647"/>
                  <a:gd name="connsiteX7" fmla="*/ 121207 w 297134"/>
                  <a:gd name="connsiteY7" fmla="*/ 48521 h 249647"/>
                  <a:gd name="connsiteX8" fmla="*/ 95807 w 297134"/>
                  <a:gd name="connsiteY8" fmla="*/ 77096 h 249647"/>
                  <a:gd name="connsiteX9" fmla="*/ 70407 w 297134"/>
                  <a:gd name="connsiteY9" fmla="*/ 99321 h 249647"/>
                  <a:gd name="connsiteX10" fmla="*/ 38657 w 297134"/>
                  <a:gd name="connsiteY10" fmla="*/ 105671 h 249647"/>
                  <a:gd name="connsiteX11" fmla="*/ 3732 w 297134"/>
                  <a:gd name="connsiteY11" fmla="*/ 108846 h 249647"/>
                  <a:gd name="connsiteX12" fmla="*/ 1452 w 297134"/>
                  <a:gd name="connsiteY12" fmla="*/ 146946 h 249647"/>
                  <a:gd name="connsiteX13" fmla="*/ 7802 w 297134"/>
                  <a:gd name="connsiteY13" fmla="*/ 191759 h 249647"/>
                  <a:gd name="connsiteX14" fmla="*/ 42130 w 297134"/>
                  <a:gd name="connsiteY14" fmla="*/ 231776 h 249647"/>
                  <a:gd name="connsiteX15" fmla="*/ 101794 w 297134"/>
                  <a:gd name="connsiteY15" fmla="*/ 248909 h 249647"/>
                  <a:gd name="connsiteX16" fmla="*/ 165657 w 297134"/>
                  <a:gd name="connsiteY16" fmla="*/ 242196 h 249647"/>
                  <a:gd name="connsiteX0" fmla="*/ 166382 w 297859"/>
                  <a:gd name="connsiteY0" fmla="*/ 242196 h 249647"/>
                  <a:gd name="connsiteX1" fmla="*/ 233057 w 297859"/>
                  <a:gd name="connsiteY1" fmla="*/ 204096 h 249647"/>
                  <a:gd name="connsiteX2" fmla="*/ 293382 w 297859"/>
                  <a:gd name="connsiteY2" fmla="*/ 178696 h 249647"/>
                  <a:gd name="connsiteX3" fmla="*/ 287032 w 297859"/>
                  <a:gd name="connsiteY3" fmla="*/ 108846 h 249647"/>
                  <a:gd name="connsiteX4" fmla="*/ 236232 w 297859"/>
                  <a:gd name="connsiteY4" fmla="*/ 35821 h 249647"/>
                  <a:gd name="connsiteX5" fmla="*/ 182257 w 297859"/>
                  <a:gd name="connsiteY5" fmla="*/ 896 h 249647"/>
                  <a:gd name="connsiteX6" fmla="*/ 140982 w 297859"/>
                  <a:gd name="connsiteY6" fmla="*/ 13596 h 249647"/>
                  <a:gd name="connsiteX7" fmla="*/ 121932 w 297859"/>
                  <a:gd name="connsiteY7" fmla="*/ 48521 h 249647"/>
                  <a:gd name="connsiteX8" fmla="*/ 96532 w 297859"/>
                  <a:gd name="connsiteY8" fmla="*/ 77096 h 249647"/>
                  <a:gd name="connsiteX9" fmla="*/ 71132 w 297859"/>
                  <a:gd name="connsiteY9" fmla="*/ 99321 h 249647"/>
                  <a:gd name="connsiteX10" fmla="*/ 39382 w 297859"/>
                  <a:gd name="connsiteY10" fmla="*/ 105671 h 249647"/>
                  <a:gd name="connsiteX11" fmla="*/ 2177 w 297859"/>
                  <a:gd name="connsiteY11" fmla="*/ 146946 h 249647"/>
                  <a:gd name="connsiteX12" fmla="*/ 8527 w 297859"/>
                  <a:gd name="connsiteY12" fmla="*/ 191759 h 249647"/>
                  <a:gd name="connsiteX13" fmla="*/ 42855 w 297859"/>
                  <a:gd name="connsiteY13" fmla="*/ 231776 h 249647"/>
                  <a:gd name="connsiteX14" fmla="*/ 102519 w 297859"/>
                  <a:gd name="connsiteY14" fmla="*/ 248909 h 249647"/>
                  <a:gd name="connsiteX15" fmla="*/ 166382 w 297859"/>
                  <a:gd name="connsiteY15" fmla="*/ 242196 h 249647"/>
                  <a:gd name="connsiteX0" fmla="*/ 166382 w 297859"/>
                  <a:gd name="connsiteY0" fmla="*/ 242196 h 249647"/>
                  <a:gd name="connsiteX1" fmla="*/ 233057 w 297859"/>
                  <a:gd name="connsiteY1" fmla="*/ 204096 h 249647"/>
                  <a:gd name="connsiteX2" fmla="*/ 293382 w 297859"/>
                  <a:gd name="connsiteY2" fmla="*/ 178696 h 249647"/>
                  <a:gd name="connsiteX3" fmla="*/ 287032 w 297859"/>
                  <a:gd name="connsiteY3" fmla="*/ 108846 h 249647"/>
                  <a:gd name="connsiteX4" fmla="*/ 236232 w 297859"/>
                  <a:gd name="connsiteY4" fmla="*/ 35821 h 249647"/>
                  <a:gd name="connsiteX5" fmla="*/ 182257 w 297859"/>
                  <a:gd name="connsiteY5" fmla="*/ 896 h 249647"/>
                  <a:gd name="connsiteX6" fmla="*/ 140982 w 297859"/>
                  <a:gd name="connsiteY6" fmla="*/ 13596 h 249647"/>
                  <a:gd name="connsiteX7" fmla="*/ 121932 w 297859"/>
                  <a:gd name="connsiteY7" fmla="*/ 48521 h 249647"/>
                  <a:gd name="connsiteX8" fmla="*/ 96532 w 297859"/>
                  <a:gd name="connsiteY8" fmla="*/ 77096 h 249647"/>
                  <a:gd name="connsiteX9" fmla="*/ 64483 w 297859"/>
                  <a:gd name="connsiteY9" fmla="*/ 47797 h 249647"/>
                  <a:gd name="connsiteX10" fmla="*/ 39382 w 297859"/>
                  <a:gd name="connsiteY10" fmla="*/ 105671 h 249647"/>
                  <a:gd name="connsiteX11" fmla="*/ 2177 w 297859"/>
                  <a:gd name="connsiteY11" fmla="*/ 146946 h 249647"/>
                  <a:gd name="connsiteX12" fmla="*/ 8527 w 297859"/>
                  <a:gd name="connsiteY12" fmla="*/ 191759 h 249647"/>
                  <a:gd name="connsiteX13" fmla="*/ 42855 w 297859"/>
                  <a:gd name="connsiteY13" fmla="*/ 231776 h 249647"/>
                  <a:gd name="connsiteX14" fmla="*/ 102519 w 297859"/>
                  <a:gd name="connsiteY14" fmla="*/ 248909 h 249647"/>
                  <a:gd name="connsiteX15" fmla="*/ 166382 w 297859"/>
                  <a:gd name="connsiteY15" fmla="*/ 242196 h 249647"/>
                  <a:gd name="connsiteX0" fmla="*/ 166382 w 297859"/>
                  <a:gd name="connsiteY0" fmla="*/ 242196 h 249647"/>
                  <a:gd name="connsiteX1" fmla="*/ 233057 w 297859"/>
                  <a:gd name="connsiteY1" fmla="*/ 204096 h 249647"/>
                  <a:gd name="connsiteX2" fmla="*/ 293382 w 297859"/>
                  <a:gd name="connsiteY2" fmla="*/ 178696 h 249647"/>
                  <a:gd name="connsiteX3" fmla="*/ 287032 w 297859"/>
                  <a:gd name="connsiteY3" fmla="*/ 108846 h 249647"/>
                  <a:gd name="connsiteX4" fmla="*/ 236232 w 297859"/>
                  <a:gd name="connsiteY4" fmla="*/ 35821 h 249647"/>
                  <a:gd name="connsiteX5" fmla="*/ 182257 w 297859"/>
                  <a:gd name="connsiteY5" fmla="*/ 896 h 249647"/>
                  <a:gd name="connsiteX6" fmla="*/ 140982 w 297859"/>
                  <a:gd name="connsiteY6" fmla="*/ 13596 h 249647"/>
                  <a:gd name="connsiteX7" fmla="*/ 121932 w 297859"/>
                  <a:gd name="connsiteY7" fmla="*/ 48521 h 249647"/>
                  <a:gd name="connsiteX8" fmla="*/ 64483 w 297859"/>
                  <a:gd name="connsiteY8" fmla="*/ 47797 h 249647"/>
                  <a:gd name="connsiteX9" fmla="*/ 39382 w 297859"/>
                  <a:gd name="connsiteY9" fmla="*/ 105671 h 249647"/>
                  <a:gd name="connsiteX10" fmla="*/ 2177 w 297859"/>
                  <a:gd name="connsiteY10" fmla="*/ 146946 h 249647"/>
                  <a:gd name="connsiteX11" fmla="*/ 8527 w 297859"/>
                  <a:gd name="connsiteY11" fmla="*/ 191759 h 249647"/>
                  <a:gd name="connsiteX12" fmla="*/ 42855 w 297859"/>
                  <a:gd name="connsiteY12" fmla="*/ 231776 h 249647"/>
                  <a:gd name="connsiteX13" fmla="*/ 102519 w 297859"/>
                  <a:gd name="connsiteY13" fmla="*/ 248909 h 249647"/>
                  <a:gd name="connsiteX14" fmla="*/ 166382 w 297859"/>
                  <a:gd name="connsiteY14" fmla="*/ 242196 h 249647"/>
                  <a:gd name="connsiteX0" fmla="*/ 166382 w 297859"/>
                  <a:gd name="connsiteY0" fmla="*/ 242189 h 249640"/>
                  <a:gd name="connsiteX1" fmla="*/ 233057 w 297859"/>
                  <a:gd name="connsiteY1" fmla="*/ 204089 h 249640"/>
                  <a:gd name="connsiteX2" fmla="*/ 293382 w 297859"/>
                  <a:gd name="connsiteY2" fmla="*/ 178689 h 249640"/>
                  <a:gd name="connsiteX3" fmla="*/ 287032 w 297859"/>
                  <a:gd name="connsiteY3" fmla="*/ 108839 h 249640"/>
                  <a:gd name="connsiteX4" fmla="*/ 236232 w 297859"/>
                  <a:gd name="connsiteY4" fmla="*/ 35814 h 249640"/>
                  <a:gd name="connsiteX5" fmla="*/ 182257 w 297859"/>
                  <a:gd name="connsiteY5" fmla="*/ 889 h 249640"/>
                  <a:gd name="connsiteX6" fmla="*/ 140982 w 297859"/>
                  <a:gd name="connsiteY6" fmla="*/ 13589 h 249640"/>
                  <a:gd name="connsiteX7" fmla="*/ 64483 w 297859"/>
                  <a:gd name="connsiteY7" fmla="*/ 47790 h 249640"/>
                  <a:gd name="connsiteX8" fmla="*/ 39382 w 297859"/>
                  <a:gd name="connsiteY8" fmla="*/ 105664 h 249640"/>
                  <a:gd name="connsiteX9" fmla="*/ 2177 w 297859"/>
                  <a:gd name="connsiteY9" fmla="*/ 146939 h 249640"/>
                  <a:gd name="connsiteX10" fmla="*/ 8527 w 297859"/>
                  <a:gd name="connsiteY10" fmla="*/ 191752 h 249640"/>
                  <a:gd name="connsiteX11" fmla="*/ 42855 w 297859"/>
                  <a:gd name="connsiteY11" fmla="*/ 231769 h 249640"/>
                  <a:gd name="connsiteX12" fmla="*/ 102519 w 297859"/>
                  <a:gd name="connsiteY12" fmla="*/ 248902 h 249640"/>
                  <a:gd name="connsiteX13" fmla="*/ 166382 w 297859"/>
                  <a:gd name="connsiteY13" fmla="*/ 242189 h 249640"/>
                  <a:gd name="connsiteX0" fmla="*/ 166382 w 297859"/>
                  <a:gd name="connsiteY0" fmla="*/ 241314 h 248765"/>
                  <a:gd name="connsiteX1" fmla="*/ 233057 w 297859"/>
                  <a:gd name="connsiteY1" fmla="*/ 203214 h 248765"/>
                  <a:gd name="connsiteX2" fmla="*/ 293382 w 297859"/>
                  <a:gd name="connsiteY2" fmla="*/ 177814 h 248765"/>
                  <a:gd name="connsiteX3" fmla="*/ 287032 w 297859"/>
                  <a:gd name="connsiteY3" fmla="*/ 107964 h 248765"/>
                  <a:gd name="connsiteX4" fmla="*/ 236232 w 297859"/>
                  <a:gd name="connsiteY4" fmla="*/ 34939 h 248765"/>
                  <a:gd name="connsiteX5" fmla="*/ 182257 w 297859"/>
                  <a:gd name="connsiteY5" fmla="*/ 14 h 248765"/>
                  <a:gd name="connsiteX6" fmla="*/ 134334 w 297859"/>
                  <a:gd name="connsiteY6" fmla="*/ 30997 h 248765"/>
                  <a:gd name="connsiteX7" fmla="*/ 64483 w 297859"/>
                  <a:gd name="connsiteY7" fmla="*/ 46915 h 248765"/>
                  <a:gd name="connsiteX8" fmla="*/ 39382 w 297859"/>
                  <a:gd name="connsiteY8" fmla="*/ 104789 h 248765"/>
                  <a:gd name="connsiteX9" fmla="*/ 2177 w 297859"/>
                  <a:gd name="connsiteY9" fmla="*/ 146064 h 248765"/>
                  <a:gd name="connsiteX10" fmla="*/ 8527 w 297859"/>
                  <a:gd name="connsiteY10" fmla="*/ 190877 h 248765"/>
                  <a:gd name="connsiteX11" fmla="*/ 42855 w 297859"/>
                  <a:gd name="connsiteY11" fmla="*/ 230894 h 248765"/>
                  <a:gd name="connsiteX12" fmla="*/ 102519 w 297859"/>
                  <a:gd name="connsiteY12" fmla="*/ 248027 h 248765"/>
                  <a:gd name="connsiteX13" fmla="*/ 166382 w 297859"/>
                  <a:gd name="connsiteY13" fmla="*/ 241314 h 248765"/>
                  <a:gd name="connsiteX0" fmla="*/ 166382 w 297859"/>
                  <a:gd name="connsiteY0" fmla="*/ 241315 h 248766"/>
                  <a:gd name="connsiteX1" fmla="*/ 233057 w 297859"/>
                  <a:gd name="connsiteY1" fmla="*/ 203215 h 248766"/>
                  <a:gd name="connsiteX2" fmla="*/ 293382 w 297859"/>
                  <a:gd name="connsiteY2" fmla="*/ 177815 h 248766"/>
                  <a:gd name="connsiteX3" fmla="*/ 287032 w 297859"/>
                  <a:gd name="connsiteY3" fmla="*/ 107965 h 248766"/>
                  <a:gd name="connsiteX4" fmla="*/ 236232 w 297859"/>
                  <a:gd name="connsiteY4" fmla="*/ 34940 h 248766"/>
                  <a:gd name="connsiteX5" fmla="*/ 182257 w 297859"/>
                  <a:gd name="connsiteY5" fmla="*/ 15 h 248766"/>
                  <a:gd name="connsiteX6" fmla="*/ 134334 w 297859"/>
                  <a:gd name="connsiteY6" fmla="*/ 30998 h 248766"/>
                  <a:gd name="connsiteX7" fmla="*/ 79441 w 297859"/>
                  <a:gd name="connsiteY7" fmla="*/ 63537 h 248766"/>
                  <a:gd name="connsiteX8" fmla="*/ 39382 w 297859"/>
                  <a:gd name="connsiteY8" fmla="*/ 104790 h 248766"/>
                  <a:gd name="connsiteX9" fmla="*/ 2177 w 297859"/>
                  <a:gd name="connsiteY9" fmla="*/ 146065 h 248766"/>
                  <a:gd name="connsiteX10" fmla="*/ 8527 w 297859"/>
                  <a:gd name="connsiteY10" fmla="*/ 190878 h 248766"/>
                  <a:gd name="connsiteX11" fmla="*/ 42855 w 297859"/>
                  <a:gd name="connsiteY11" fmla="*/ 230895 h 248766"/>
                  <a:gd name="connsiteX12" fmla="*/ 102519 w 297859"/>
                  <a:gd name="connsiteY12" fmla="*/ 248028 h 248766"/>
                  <a:gd name="connsiteX13" fmla="*/ 166382 w 297859"/>
                  <a:gd name="connsiteY13" fmla="*/ 241315 h 248766"/>
                  <a:gd name="connsiteX0" fmla="*/ 165414 w 296891"/>
                  <a:gd name="connsiteY0" fmla="*/ 241315 h 248766"/>
                  <a:gd name="connsiteX1" fmla="*/ 232089 w 296891"/>
                  <a:gd name="connsiteY1" fmla="*/ 203215 h 248766"/>
                  <a:gd name="connsiteX2" fmla="*/ 292414 w 296891"/>
                  <a:gd name="connsiteY2" fmla="*/ 177815 h 248766"/>
                  <a:gd name="connsiteX3" fmla="*/ 286064 w 296891"/>
                  <a:gd name="connsiteY3" fmla="*/ 107965 h 248766"/>
                  <a:gd name="connsiteX4" fmla="*/ 235264 w 296891"/>
                  <a:gd name="connsiteY4" fmla="*/ 34940 h 248766"/>
                  <a:gd name="connsiteX5" fmla="*/ 181289 w 296891"/>
                  <a:gd name="connsiteY5" fmla="*/ 15 h 248766"/>
                  <a:gd name="connsiteX6" fmla="*/ 133366 w 296891"/>
                  <a:gd name="connsiteY6" fmla="*/ 30998 h 248766"/>
                  <a:gd name="connsiteX7" fmla="*/ 78473 w 296891"/>
                  <a:gd name="connsiteY7" fmla="*/ 63537 h 248766"/>
                  <a:gd name="connsiteX8" fmla="*/ 25118 w 296891"/>
                  <a:gd name="connsiteY8" fmla="*/ 81521 h 248766"/>
                  <a:gd name="connsiteX9" fmla="*/ 1209 w 296891"/>
                  <a:gd name="connsiteY9" fmla="*/ 146065 h 248766"/>
                  <a:gd name="connsiteX10" fmla="*/ 7559 w 296891"/>
                  <a:gd name="connsiteY10" fmla="*/ 190878 h 248766"/>
                  <a:gd name="connsiteX11" fmla="*/ 41887 w 296891"/>
                  <a:gd name="connsiteY11" fmla="*/ 230895 h 248766"/>
                  <a:gd name="connsiteX12" fmla="*/ 101551 w 296891"/>
                  <a:gd name="connsiteY12" fmla="*/ 248028 h 248766"/>
                  <a:gd name="connsiteX13" fmla="*/ 165414 w 296891"/>
                  <a:gd name="connsiteY13" fmla="*/ 241315 h 248766"/>
                  <a:gd name="connsiteX0" fmla="*/ 173060 w 304537"/>
                  <a:gd name="connsiteY0" fmla="*/ 241315 h 248766"/>
                  <a:gd name="connsiteX1" fmla="*/ 239735 w 304537"/>
                  <a:gd name="connsiteY1" fmla="*/ 203215 h 248766"/>
                  <a:gd name="connsiteX2" fmla="*/ 300060 w 304537"/>
                  <a:gd name="connsiteY2" fmla="*/ 177815 h 248766"/>
                  <a:gd name="connsiteX3" fmla="*/ 293710 w 304537"/>
                  <a:gd name="connsiteY3" fmla="*/ 107965 h 248766"/>
                  <a:gd name="connsiteX4" fmla="*/ 242910 w 304537"/>
                  <a:gd name="connsiteY4" fmla="*/ 34940 h 248766"/>
                  <a:gd name="connsiteX5" fmla="*/ 188935 w 304537"/>
                  <a:gd name="connsiteY5" fmla="*/ 15 h 248766"/>
                  <a:gd name="connsiteX6" fmla="*/ 141012 w 304537"/>
                  <a:gd name="connsiteY6" fmla="*/ 30998 h 248766"/>
                  <a:gd name="connsiteX7" fmla="*/ 86119 w 304537"/>
                  <a:gd name="connsiteY7" fmla="*/ 63537 h 248766"/>
                  <a:gd name="connsiteX8" fmla="*/ 32764 w 304537"/>
                  <a:gd name="connsiteY8" fmla="*/ 81521 h 248766"/>
                  <a:gd name="connsiteX9" fmla="*/ 545 w 304537"/>
                  <a:gd name="connsiteY9" fmla="*/ 147727 h 248766"/>
                  <a:gd name="connsiteX10" fmla="*/ 15205 w 304537"/>
                  <a:gd name="connsiteY10" fmla="*/ 190878 h 248766"/>
                  <a:gd name="connsiteX11" fmla="*/ 49533 w 304537"/>
                  <a:gd name="connsiteY11" fmla="*/ 230895 h 248766"/>
                  <a:gd name="connsiteX12" fmla="*/ 109197 w 304537"/>
                  <a:gd name="connsiteY12" fmla="*/ 248028 h 248766"/>
                  <a:gd name="connsiteX13" fmla="*/ 173060 w 304537"/>
                  <a:gd name="connsiteY13" fmla="*/ 241315 h 248766"/>
                  <a:gd name="connsiteX0" fmla="*/ 174123 w 305600"/>
                  <a:gd name="connsiteY0" fmla="*/ 241315 h 248766"/>
                  <a:gd name="connsiteX1" fmla="*/ 240798 w 305600"/>
                  <a:gd name="connsiteY1" fmla="*/ 203215 h 248766"/>
                  <a:gd name="connsiteX2" fmla="*/ 301123 w 305600"/>
                  <a:gd name="connsiteY2" fmla="*/ 177815 h 248766"/>
                  <a:gd name="connsiteX3" fmla="*/ 294773 w 305600"/>
                  <a:gd name="connsiteY3" fmla="*/ 107965 h 248766"/>
                  <a:gd name="connsiteX4" fmla="*/ 243973 w 305600"/>
                  <a:gd name="connsiteY4" fmla="*/ 34940 h 248766"/>
                  <a:gd name="connsiteX5" fmla="*/ 189998 w 305600"/>
                  <a:gd name="connsiteY5" fmla="*/ 15 h 248766"/>
                  <a:gd name="connsiteX6" fmla="*/ 142075 w 305600"/>
                  <a:gd name="connsiteY6" fmla="*/ 30998 h 248766"/>
                  <a:gd name="connsiteX7" fmla="*/ 87182 w 305600"/>
                  <a:gd name="connsiteY7" fmla="*/ 63537 h 248766"/>
                  <a:gd name="connsiteX8" fmla="*/ 33827 w 305600"/>
                  <a:gd name="connsiteY8" fmla="*/ 81521 h 248766"/>
                  <a:gd name="connsiteX9" fmla="*/ 1608 w 305600"/>
                  <a:gd name="connsiteY9" fmla="*/ 147727 h 248766"/>
                  <a:gd name="connsiteX10" fmla="*/ 9620 w 305600"/>
                  <a:gd name="connsiteY10" fmla="*/ 202513 h 248766"/>
                  <a:gd name="connsiteX11" fmla="*/ 50596 w 305600"/>
                  <a:gd name="connsiteY11" fmla="*/ 230895 h 248766"/>
                  <a:gd name="connsiteX12" fmla="*/ 110260 w 305600"/>
                  <a:gd name="connsiteY12" fmla="*/ 248028 h 248766"/>
                  <a:gd name="connsiteX13" fmla="*/ 174123 w 305600"/>
                  <a:gd name="connsiteY13" fmla="*/ 241315 h 248766"/>
                  <a:gd name="connsiteX0" fmla="*/ 174123 w 305600"/>
                  <a:gd name="connsiteY0" fmla="*/ 241315 h 248254"/>
                  <a:gd name="connsiteX1" fmla="*/ 240798 w 305600"/>
                  <a:gd name="connsiteY1" fmla="*/ 203215 h 248254"/>
                  <a:gd name="connsiteX2" fmla="*/ 301123 w 305600"/>
                  <a:gd name="connsiteY2" fmla="*/ 177815 h 248254"/>
                  <a:gd name="connsiteX3" fmla="*/ 294773 w 305600"/>
                  <a:gd name="connsiteY3" fmla="*/ 107965 h 248254"/>
                  <a:gd name="connsiteX4" fmla="*/ 243973 w 305600"/>
                  <a:gd name="connsiteY4" fmla="*/ 34940 h 248254"/>
                  <a:gd name="connsiteX5" fmla="*/ 189998 w 305600"/>
                  <a:gd name="connsiteY5" fmla="*/ 15 h 248254"/>
                  <a:gd name="connsiteX6" fmla="*/ 142075 w 305600"/>
                  <a:gd name="connsiteY6" fmla="*/ 30998 h 248254"/>
                  <a:gd name="connsiteX7" fmla="*/ 87182 w 305600"/>
                  <a:gd name="connsiteY7" fmla="*/ 63537 h 248254"/>
                  <a:gd name="connsiteX8" fmla="*/ 33827 w 305600"/>
                  <a:gd name="connsiteY8" fmla="*/ 81521 h 248254"/>
                  <a:gd name="connsiteX9" fmla="*/ 1608 w 305600"/>
                  <a:gd name="connsiteY9" fmla="*/ 147727 h 248254"/>
                  <a:gd name="connsiteX10" fmla="*/ 9620 w 305600"/>
                  <a:gd name="connsiteY10" fmla="*/ 202513 h 248254"/>
                  <a:gd name="connsiteX11" fmla="*/ 50596 w 305600"/>
                  <a:gd name="connsiteY11" fmla="*/ 240867 h 248254"/>
                  <a:gd name="connsiteX12" fmla="*/ 110260 w 305600"/>
                  <a:gd name="connsiteY12" fmla="*/ 248028 h 248254"/>
                  <a:gd name="connsiteX13" fmla="*/ 174123 w 305600"/>
                  <a:gd name="connsiteY13" fmla="*/ 241315 h 248254"/>
                  <a:gd name="connsiteX0" fmla="*/ 174123 w 305600"/>
                  <a:gd name="connsiteY0" fmla="*/ 241315 h 262986"/>
                  <a:gd name="connsiteX1" fmla="*/ 240798 w 305600"/>
                  <a:gd name="connsiteY1" fmla="*/ 203215 h 262986"/>
                  <a:gd name="connsiteX2" fmla="*/ 301123 w 305600"/>
                  <a:gd name="connsiteY2" fmla="*/ 177815 h 262986"/>
                  <a:gd name="connsiteX3" fmla="*/ 294773 w 305600"/>
                  <a:gd name="connsiteY3" fmla="*/ 107965 h 262986"/>
                  <a:gd name="connsiteX4" fmla="*/ 243973 w 305600"/>
                  <a:gd name="connsiteY4" fmla="*/ 34940 h 262986"/>
                  <a:gd name="connsiteX5" fmla="*/ 189998 w 305600"/>
                  <a:gd name="connsiteY5" fmla="*/ 15 h 262986"/>
                  <a:gd name="connsiteX6" fmla="*/ 142075 w 305600"/>
                  <a:gd name="connsiteY6" fmla="*/ 30998 h 262986"/>
                  <a:gd name="connsiteX7" fmla="*/ 87182 w 305600"/>
                  <a:gd name="connsiteY7" fmla="*/ 63537 h 262986"/>
                  <a:gd name="connsiteX8" fmla="*/ 33827 w 305600"/>
                  <a:gd name="connsiteY8" fmla="*/ 81521 h 262986"/>
                  <a:gd name="connsiteX9" fmla="*/ 1608 w 305600"/>
                  <a:gd name="connsiteY9" fmla="*/ 147727 h 262986"/>
                  <a:gd name="connsiteX10" fmla="*/ 9620 w 305600"/>
                  <a:gd name="connsiteY10" fmla="*/ 202513 h 262986"/>
                  <a:gd name="connsiteX11" fmla="*/ 50596 w 305600"/>
                  <a:gd name="connsiteY11" fmla="*/ 240867 h 262986"/>
                  <a:gd name="connsiteX12" fmla="*/ 113584 w 305600"/>
                  <a:gd name="connsiteY12" fmla="*/ 262986 h 262986"/>
                  <a:gd name="connsiteX13" fmla="*/ 174123 w 305600"/>
                  <a:gd name="connsiteY13" fmla="*/ 241315 h 262986"/>
                  <a:gd name="connsiteX0" fmla="*/ 204040 w 305600"/>
                  <a:gd name="connsiteY0" fmla="*/ 264584 h 269502"/>
                  <a:gd name="connsiteX1" fmla="*/ 240798 w 305600"/>
                  <a:gd name="connsiteY1" fmla="*/ 203215 h 269502"/>
                  <a:gd name="connsiteX2" fmla="*/ 301123 w 305600"/>
                  <a:gd name="connsiteY2" fmla="*/ 177815 h 269502"/>
                  <a:gd name="connsiteX3" fmla="*/ 294773 w 305600"/>
                  <a:gd name="connsiteY3" fmla="*/ 107965 h 269502"/>
                  <a:gd name="connsiteX4" fmla="*/ 243973 w 305600"/>
                  <a:gd name="connsiteY4" fmla="*/ 34940 h 269502"/>
                  <a:gd name="connsiteX5" fmla="*/ 189998 w 305600"/>
                  <a:gd name="connsiteY5" fmla="*/ 15 h 269502"/>
                  <a:gd name="connsiteX6" fmla="*/ 142075 w 305600"/>
                  <a:gd name="connsiteY6" fmla="*/ 30998 h 269502"/>
                  <a:gd name="connsiteX7" fmla="*/ 87182 w 305600"/>
                  <a:gd name="connsiteY7" fmla="*/ 63537 h 269502"/>
                  <a:gd name="connsiteX8" fmla="*/ 33827 w 305600"/>
                  <a:gd name="connsiteY8" fmla="*/ 81521 h 269502"/>
                  <a:gd name="connsiteX9" fmla="*/ 1608 w 305600"/>
                  <a:gd name="connsiteY9" fmla="*/ 147727 h 269502"/>
                  <a:gd name="connsiteX10" fmla="*/ 9620 w 305600"/>
                  <a:gd name="connsiteY10" fmla="*/ 202513 h 269502"/>
                  <a:gd name="connsiteX11" fmla="*/ 50596 w 305600"/>
                  <a:gd name="connsiteY11" fmla="*/ 240867 h 269502"/>
                  <a:gd name="connsiteX12" fmla="*/ 113584 w 305600"/>
                  <a:gd name="connsiteY12" fmla="*/ 262986 h 269502"/>
                  <a:gd name="connsiteX13" fmla="*/ 204040 w 305600"/>
                  <a:gd name="connsiteY13" fmla="*/ 264584 h 269502"/>
                  <a:gd name="connsiteX0" fmla="*/ 204040 w 309613"/>
                  <a:gd name="connsiteY0" fmla="*/ 264584 h 269502"/>
                  <a:gd name="connsiteX1" fmla="*/ 240798 w 309613"/>
                  <a:gd name="connsiteY1" fmla="*/ 203215 h 269502"/>
                  <a:gd name="connsiteX2" fmla="*/ 306109 w 309613"/>
                  <a:gd name="connsiteY2" fmla="*/ 196097 h 269502"/>
                  <a:gd name="connsiteX3" fmla="*/ 294773 w 309613"/>
                  <a:gd name="connsiteY3" fmla="*/ 107965 h 269502"/>
                  <a:gd name="connsiteX4" fmla="*/ 243973 w 309613"/>
                  <a:gd name="connsiteY4" fmla="*/ 34940 h 269502"/>
                  <a:gd name="connsiteX5" fmla="*/ 189998 w 309613"/>
                  <a:gd name="connsiteY5" fmla="*/ 15 h 269502"/>
                  <a:gd name="connsiteX6" fmla="*/ 142075 w 309613"/>
                  <a:gd name="connsiteY6" fmla="*/ 30998 h 269502"/>
                  <a:gd name="connsiteX7" fmla="*/ 87182 w 309613"/>
                  <a:gd name="connsiteY7" fmla="*/ 63537 h 269502"/>
                  <a:gd name="connsiteX8" fmla="*/ 33827 w 309613"/>
                  <a:gd name="connsiteY8" fmla="*/ 81521 h 269502"/>
                  <a:gd name="connsiteX9" fmla="*/ 1608 w 309613"/>
                  <a:gd name="connsiteY9" fmla="*/ 147727 h 269502"/>
                  <a:gd name="connsiteX10" fmla="*/ 9620 w 309613"/>
                  <a:gd name="connsiteY10" fmla="*/ 202513 h 269502"/>
                  <a:gd name="connsiteX11" fmla="*/ 50596 w 309613"/>
                  <a:gd name="connsiteY11" fmla="*/ 240867 h 269502"/>
                  <a:gd name="connsiteX12" fmla="*/ 113584 w 309613"/>
                  <a:gd name="connsiteY12" fmla="*/ 262986 h 269502"/>
                  <a:gd name="connsiteX13" fmla="*/ 204040 w 309613"/>
                  <a:gd name="connsiteY13" fmla="*/ 264584 h 269502"/>
                  <a:gd name="connsiteX0" fmla="*/ 204040 w 306792"/>
                  <a:gd name="connsiteY0" fmla="*/ 264584 h 269502"/>
                  <a:gd name="connsiteX1" fmla="*/ 240798 w 306792"/>
                  <a:gd name="connsiteY1" fmla="*/ 203215 h 269502"/>
                  <a:gd name="connsiteX2" fmla="*/ 306109 w 306792"/>
                  <a:gd name="connsiteY2" fmla="*/ 196097 h 269502"/>
                  <a:gd name="connsiteX3" fmla="*/ 273167 w 306792"/>
                  <a:gd name="connsiteY3" fmla="*/ 107965 h 269502"/>
                  <a:gd name="connsiteX4" fmla="*/ 243973 w 306792"/>
                  <a:gd name="connsiteY4" fmla="*/ 34940 h 269502"/>
                  <a:gd name="connsiteX5" fmla="*/ 189998 w 306792"/>
                  <a:gd name="connsiteY5" fmla="*/ 15 h 269502"/>
                  <a:gd name="connsiteX6" fmla="*/ 142075 w 306792"/>
                  <a:gd name="connsiteY6" fmla="*/ 30998 h 269502"/>
                  <a:gd name="connsiteX7" fmla="*/ 87182 w 306792"/>
                  <a:gd name="connsiteY7" fmla="*/ 63537 h 269502"/>
                  <a:gd name="connsiteX8" fmla="*/ 33827 w 306792"/>
                  <a:gd name="connsiteY8" fmla="*/ 81521 h 269502"/>
                  <a:gd name="connsiteX9" fmla="*/ 1608 w 306792"/>
                  <a:gd name="connsiteY9" fmla="*/ 147727 h 269502"/>
                  <a:gd name="connsiteX10" fmla="*/ 9620 w 306792"/>
                  <a:gd name="connsiteY10" fmla="*/ 202513 h 269502"/>
                  <a:gd name="connsiteX11" fmla="*/ 50596 w 306792"/>
                  <a:gd name="connsiteY11" fmla="*/ 240867 h 269502"/>
                  <a:gd name="connsiteX12" fmla="*/ 113584 w 306792"/>
                  <a:gd name="connsiteY12" fmla="*/ 262986 h 269502"/>
                  <a:gd name="connsiteX13" fmla="*/ 204040 w 306792"/>
                  <a:gd name="connsiteY13" fmla="*/ 264584 h 269502"/>
                  <a:gd name="connsiteX0" fmla="*/ 204040 w 306896"/>
                  <a:gd name="connsiteY0" fmla="*/ 264598 h 269516"/>
                  <a:gd name="connsiteX1" fmla="*/ 240798 w 306896"/>
                  <a:gd name="connsiteY1" fmla="*/ 203229 h 269516"/>
                  <a:gd name="connsiteX2" fmla="*/ 306109 w 306896"/>
                  <a:gd name="connsiteY2" fmla="*/ 196111 h 269516"/>
                  <a:gd name="connsiteX3" fmla="*/ 273167 w 306896"/>
                  <a:gd name="connsiteY3" fmla="*/ 107979 h 269516"/>
                  <a:gd name="connsiteX4" fmla="*/ 217380 w 306896"/>
                  <a:gd name="connsiteY4" fmla="*/ 36616 h 269516"/>
                  <a:gd name="connsiteX5" fmla="*/ 189998 w 306896"/>
                  <a:gd name="connsiteY5" fmla="*/ 29 h 269516"/>
                  <a:gd name="connsiteX6" fmla="*/ 142075 w 306896"/>
                  <a:gd name="connsiteY6" fmla="*/ 31012 h 269516"/>
                  <a:gd name="connsiteX7" fmla="*/ 87182 w 306896"/>
                  <a:gd name="connsiteY7" fmla="*/ 63551 h 269516"/>
                  <a:gd name="connsiteX8" fmla="*/ 33827 w 306896"/>
                  <a:gd name="connsiteY8" fmla="*/ 81535 h 269516"/>
                  <a:gd name="connsiteX9" fmla="*/ 1608 w 306896"/>
                  <a:gd name="connsiteY9" fmla="*/ 147741 h 269516"/>
                  <a:gd name="connsiteX10" fmla="*/ 9620 w 306896"/>
                  <a:gd name="connsiteY10" fmla="*/ 202527 h 269516"/>
                  <a:gd name="connsiteX11" fmla="*/ 50596 w 306896"/>
                  <a:gd name="connsiteY11" fmla="*/ 240881 h 269516"/>
                  <a:gd name="connsiteX12" fmla="*/ 113584 w 306896"/>
                  <a:gd name="connsiteY12" fmla="*/ 263000 h 269516"/>
                  <a:gd name="connsiteX13" fmla="*/ 204040 w 306896"/>
                  <a:gd name="connsiteY13" fmla="*/ 264598 h 269516"/>
                  <a:gd name="connsiteX0" fmla="*/ 204040 w 306896"/>
                  <a:gd name="connsiteY0" fmla="*/ 252987 h 257905"/>
                  <a:gd name="connsiteX1" fmla="*/ 240798 w 306896"/>
                  <a:gd name="connsiteY1" fmla="*/ 191618 h 257905"/>
                  <a:gd name="connsiteX2" fmla="*/ 306109 w 306896"/>
                  <a:gd name="connsiteY2" fmla="*/ 184500 h 257905"/>
                  <a:gd name="connsiteX3" fmla="*/ 273167 w 306896"/>
                  <a:gd name="connsiteY3" fmla="*/ 96368 h 257905"/>
                  <a:gd name="connsiteX4" fmla="*/ 217380 w 306896"/>
                  <a:gd name="connsiteY4" fmla="*/ 25005 h 257905"/>
                  <a:gd name="connsiteX5" fmla="*/ 178364 w 306896"/>
                  <a:gd name="connsiteY5" fmla="*/ 53 h 257905"/>
                  <a:gd name="connsiteX6" fmla="*/ 142075 w 306896"/>
                  <a:gd name="connsiteY6" fmla="*/ 19401 h 257905"/>
                  <a:gd name="connsiteX7" fmla="*/ 87182 w 306896"/>
                  <a:gd name="connsiteY7" fmla="*/ 51940 h 257905"/>
                  <a:gd name="connsiteX8" fmla="*/ 33827 w 306896"/>
                  <a:gd name="connsiteY8" fmla="*/ 69924 h 257905"/>
                  <a:gd name="connsiteX9" fmla="*/ 1608 w 306896"/>
                  <a:gd name="connsiteY9" fmla="*/ 136130 h 257905"/>
                  <a:gd name="connsiteX10" fmla="*/ 9620 w 306896"/>
                  <a:gd name="connsiteY10" fmla="*/ 190916 h 257905"/>
                  <a:gd name="connsiteX11" fmla="*/ 50596 w 306896"/>
                  <a:gd name="connsiteY11" fmla="*/ 229270 h 257905"/>
                  <a:gd name="connsiteX12" fmla="*/ 113584 w 306896"/>
                  <a:gd name="connsiteY12" fmla="*/ 251389 h 257905"/>
                  <a:gd name="connsiteX13" fmla="*/ 204040 w 306896"/>
                  <a:gd name="connsiteY13" fmla="*/ 252987 h 257905"/>
                  <a:gd name="connsiteX0" fmla="*/ 204040 w 306896"/>
                  <a:gd name="connsiteY0" fmla="*/ 252987 h 253875"/>
                  <a:gd name="connsiteX1" fmla="*/ 240798 w 306896"/>
                  <a:gd name="connsiteY1" fmla="*/ 191618 h 253875"/>
                  <a:gd name="connsiteX2" fmla="*/ 306109 w 306896"/>
                  <a:gd name="connsiteY2" fmla="*/ 184500 h 253875"/>
                  <a:gd name="connsiteX3" fmla="*/ 273167 w 306896"/>
                  <a:gd name="connsiteY3" fmla="*/ 96368 h 253875"/>
                  <a:gd name="connsiteX4" fmla="*/ 217380 w 306896"/>
                  <a:gd name="connsiteY4" fmla="*/ 25005 h 253875"/>
                  <a:gd name="connsiteX5" fmla="*/ 178364 w 306896"/>
                  <a:gd name="connsiteY5" fmla="*/ 53 h 253875"/>
                  <a:gd name="connsiteX6" fmla="*/ 142075 w 306896"/>
                  <a:gd name="connsiteY6" fmla="*/ 19401 h 253875"/>
                  <a:gd name="connsiteX7" fmla="*/ 87182 w 306896"/>
                  <a:gd name="connsiteY7" fmla="*/ 51940 h 253875"/>
                  <a:gd name="connsiteX8" fmla="*/ 33827 w 306896"/>
                  <a:gd name="connsiteY8" fmla="*/ 69924 h 253875"/>
                  <a:gd name="connsiteX9" fmla="*/ 1608 w 306896"/>
                  <a:gd name="connsiteY9" fmla="*/ 136130 h 253875"/>
                  <a:gd name="connsiteX10" fmla="*/ 9620 w 306896"/>
                  <a:gd name="connsiteY10" fmla="*/ 190916 h 253875"/>
                  <a:gd name="connsiteX11" fmla="*/ 50596 w 306896"/>
                  <a:gd name="connsiteY11" fmla="*/ 229270 h 253875"/>
                  <a:gd name="connsiteX12" fmla="*/ 116908 w 306896"/>
                  <a:gd name="connsiteY12" fmla="*/ 228120 h 253875"/>
                  <a:gd name="connsiteX13" fmla="*/ 204040 w 306896"/>
                  <a:gd name="connsiteY13" fmla="*/ 252987 h 253875"/>
                  <a:gd name="connsiteX0" fmla="*/ 204040 w 294103"/>
                  <a:gd name="connsiteY0" fmla="*/ 252987 h 253875"/>
                  <a:gd name="connsiteX1" fmla="*/ 240798 w 294103"/>
                  <a:gd name="connsiteY1" fmla="*/ 191618 h 253875"/>
                  <a:gd name="connsiteX2" fmla="*/ 292812 w 294103"/>
                  <a:gd name="connsiteY2" fmla="*/ 182838 h 253875"/>
                  <a:gd name="connsiteX3" fmla="*/ 273167 w 294103"/>
                  <a:gd name="connsiteY3" fmla="*/ 96368 h 253875"/>
                  <a:gd name="connsiteX4" fmla="*/ 217380 w 294103"/>
                  <a:gd name="connsiteY4" fmla="*/ 25005 h 253875"/>
                  <a:gd name="connsiteX5" fmla="*/ 178364 w 294103"/>
                  <a:gd name="connsiteY5" fmla="*/ 53 h 253875"/>
                  <a:gd name="connsiteX6" fmla="*/ 142075 w 294103"/>
                  <a:gd name="connsiteY6" fmla="*/ 19401 h 253875"/>
                  <a:gd name="connsiteX7" fmla="*/ 87182 w 294103"/>
                  <a:gd name="connsiteY7" fmla="*/ 51940 h 253875"/>
                  <a:gd name="connsiteX8" fmla="*/ 33827 w 294103"/>
                  <a:gd name="connsiteY8" fmla="*/ 69924 h 253875"/>
                  <a:gd name="connsiteX9" fmla="*/ 1608 w 294103"/>
                  <a:gd name="connsiteY9" fmla="*/ 136130 h 253875"/>
                  <a:gd name="connsiteX10" fmla="*/ 9620 w 294103"/>
                  <a:gd name="connsiteY10" fmla="*/ 190916 h 253875"/>
                  <a:gd name="connsiteX11" fmla="*/ 50596 w 294103"/>
                  <a:gd name="connsiteY11" fmla="*/ 229270 h 253875"/>
                  <a:gd name="connsiteX12" fmla="*/ 116908 w 294103"/>
                  <a:gd name="connsiteY12" fmla="*/ 228120 h 253875"/>
                  <a:gd name="connsiteX13" fmla="*/ 204040 w 294103"/>
                  <a:gd name="connsiteY13" fmla="*/ 252987 h 253875"/>
                  <a:gd name="connsiteX0" fmla="*/ 204040 w 294103"/>
                  <a:gd name="connsiteY0" fmla="*/ 237324 h 238212"/>
                  <a:gd name="connsiteX1" fmla="*/ 240798 w 294103"/>
                  <a:gd name="connsiteY1" fmla="*/ 175955 h 238212"/>
                  <a:gd name="connsiteX2" fmla="*/ 292812 w 294103"/>
                  <a:gd name="connsiteY2" fmla="*/ 167175 h 238212"/>
                  <a:gd name="connsiteX3" fmla="*/ 273167 w 294103"/>
                  <a:gd name="connsiteY3" fmla="*/ 80705 h 238212"/>
                  <a:gd name="connsiteX4" fmla="*/ 217380 w 294103"/>
                  <a:gd name="connsiteY4" fmla="*/ 9342 h 238212"/>
                  <a:gd name="connsiteX5" fmla="*/ 142075 w 294103"/>
                  <a:gd name="connsiteY5" fmla="*/ 3738 h 238212"/>
                  <a:gd name="connsiteX6" fmla="*/ 87182 w 294103"/>
                  <a:gd name="connsiteY6" fmla="*/ 36277 h 238212"/>
                  <a:gd name="connsiteX7" fmla="*/ 33827 w 294103"/>
                  <a:gd name="connsiteY7" fmla="*/ 54261 h 238212"/>
                  <a:gd name="connsiteX8" fmla="*/ 1608 w 294103"/>
                  <a:gd name="connsiteY8" fmla="*/ 120467 h 238212"/>
                  <a:gd name="connsiteX9" fmla="*/ 9620 w 294103"/>
                  <a:gd name="connsiteY9" fmla="*/ 175253 h 238212"/>
                  <a:gd name="connsiteX10" fmla="*/ 50596 w 294103"/>
                  <a:gd name="connsiteY10" fmla="*/ 213607 h 238212"/>
                  <a:gd name="connsiteX11" fmla="*/ 116908 w 294103"/>
                  <a:gd name="connsiteY11" fmla="*/ 212457 h 238212"/>
                  <a:gd name="connsiteX12" fmla="*/ 204040 w 294103"/>
                  <a:gd name="connsiteY12" fmla="*/ 237324 h 2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103" h="238212">
                    <a:moveTo>
                      <a:pt x="204040" y="237324"/>
                    </a:moveTo>
                    <a:cubicBezTo>
                      <a:pt x="224688" y="231240"/>
                      <a:pt x="226003" y="187647"/>
                      <a:pt x="240798" y="175955"/>
                    </a:cubicBezTo>
                    <a:cubicBezTo>
                      <a:pt x="255593" y="164263"/>
                      <a:pt x="287417" y="183050"/>
                      <a:pt x="292812" y="167175"/>
                    </a:cubicBezTo>
                    <a:cubicBezTo>
                      <a:pt x="298207" y="151300"/>
                      <a:pt x="285739" y="107011"/>
                      <a:pt x="273167" y="80705"/>
                    </a:cubicBezTo>
                    <a:cubicBezTo>
                      <a:pt x="260595" y="54400"/>
                      <a:pt x="239229" y="22170"/>
                      <a:pt x="217380" y="9342"/>
                    </a:cubicBezTo>
                    <a:cubicBezTo>
                      <a:pt x="195531" y="-3486"/>
                      <a:pt x="163775" y="-751"/>
                      <a:pt x="142075" y="3738"/>
                    </a:cubicBezTo>
                    <a:cubicBezTo>
                      <a:pt x="120375" y="8227"/>
                      <a:pt x="105223" y="27856"/>
                      <a:pt x="87182" y="36277"/>
                    </a:cubicBezTo>
                    <a:cubicBezTo>
                      <a:pt x="69141" y="44698"/>
                      <a:pt x="48089" y="40229"/>
                      <a:pt x="33827" y="54261"/>
                    </a:cubicBezTo>
                    <a:cubicBezTo>
                      <a:pt x="19565" y="68293"/>
                      <a:pt x="5642" y="100302"/>
                      <a:pt x="1608" y="120467"/>
                    </a:cubicBezTo>
                    <a:cubicBezTo>
                      <a:pt x="-2426" y="140632"/>
                      <a:pt x="1455" y="159730"/>
                      <a:pt x="9620" y="175253"/>
                    </a:cubicBezTo>
                    <a:cubicBezTo>
                      <a:pt x="17785" y="190776"/>
                      <a:pt x="34192" y="204082"/>
                      <a:pt x="50596" y="213607"/>
                    </a:cubicBezTo>
                    <a:cubicBezTo>
                      <a:pt x="67000" y="223132"/>
                      <a:pt x="91334" y="208504"/>
                      <a:pt x="116908" y="212457"/>
                    </a:cubicBezTo>
                    <a:cubicBezTo>
                      <a:pt x="142482" y="216410"/>
                      <a:pt x="183392" y="243408"/>
                      <a:pt x="204040" y="237324"/>
                    </a:cubicBez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8682"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3924657">
              <a:off x="2297907" y="3128408"/>
              <a:ext cx="1119188"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7" name="Grouper 6"/>
          <p:cNvGrpSpPr/>
          <p:nvPr/>
        </p:nvGrpSpPr>
        <p:grpSpPr>
          <a:xfrm>
            <a:off x="2954339" y="3346690"/>
            <a:ext cx="5888036" cy="3109383"/>
            <a:chOff x="2954339" y="3346690"/>
            <a:chExt cx="5888036" cy="3109383"/>
          </a:xfrm>
        </p:grpSpPr>
        <p:pic>
          <p:nvPicPr>
            <p:cNvPr id="2"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1721174">
              <a:off x="2954339" y="3346690"/>
              <a:ext cx="300513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2"/>
            <p:cNvSpPr>
              <a:spLocks noChangeArrowheads="1"/>
            </p:cNvSpPr>
            <p:nvPr/>
          </p:nvSpPr>
          <p:spPr bwMode="auto">
            <a:xfrm>
              <a:off x="3203576" y="5111988"/>
              <a:ext cx="2646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r>
                <a:rPr lang="fr-FR" b="1" dirty="0" smtClean="0">
                  <a:solidFill>
                    <a:srgbClr val="7F7F7F"/>
                  </a:solidFill>
                  <a:latin typeface="Calibri" charset="0"/>
                </a:rPr>
                <a:t>&amp; </a:t>
              </a:r>
            </a:p>
            <a:p>
              <a:pPr algn="ctr" defTabSz="457200"/>
              <a:r>
                <a:rPr lang="fr-FR" b="1" dirty="0" smtClean="0">
                  <a:solidFill>
                    <a:srgbClr val="7F7F7F"/>
                  </a:solidFill>
                  <a:latin typeface="Calibri" charset="0"/>
                </a:rPr>
                <a:t>Echographie de contraste</a:t>
              </a:r>
              <a:endParaRPr lang="fr-FR" b="1" dirty="0">
                <a:solidFill>
                  <a:srgbClr val="7F7F7F"/>
                </a:solidFill>
                <a:latin typeface="Arial" charset="0"/>
              </a:endParaRPr>
            </a:p>
          </p:txBody>
        </p:sp>
        <p:pic>
          <p:nvPicPr>
            <p:cNvPr id="25"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225659" y="3876739"/>
              <a:ext cx="2616716" cy="2579334"/>
            </a:xfrm>
            <a:prstGeom prst="roundRect">
              <a:avLst>
                <a:gd name="adj" fmla="val 8246"/>
              </a:avLst>
            </a:prstGeom>
            <a:ln w="19050">
              <a:solidFill>
                <a:schemeClr val="tx2"/>
              </a:solidFill>
            </a:ln>
            <a:effectLst>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13302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242507"/>
            <a:ext cx="7772400" cy="1470025"/>
          </a:xfrm>
        </p:spPr>
        <p:txBody>
          <a:bodyPr>
            <a:noAutofit/>
          </a:bodyPr>
          <a:lstStyle/>
          <a:p>
            <a:r>
              <a:rPr lang="fr-FR" sz="3700" b="1" dirty="0">
                <a:solidFill>
                  <a:srgbClr val="1F497D"/>
                </a:solidFill>
                <a:latin typeface="Calibri"/>
                <a:ea typeface="+mn-ea"/>
                <a:cs typeface="+mn-cs"/>
              </a:rPr>
              <a:t>Ultrasons transrectaux pour le traitement du cancer de la prostate</a:t>
            </a:r>
            <a:br>
              <a:rPr lang="fr-FR" sz="3700" b="1" dirty="0">
                <a:solidFill>
                  <a:srgbClr val="1F497D"/>
                </a:solidFill>
                <a:latin typeface="Calibri"/>
                <a:ea typeface="+mn-ea"/>
                <a:cs typeface="+mn-cs"/>
              </a:rPr>
            </a:br>
            <a:endParaRPr lang="fr-FR" sz="3700" b="1" dirty="0">
              <a:solidFill>
                <a:srgbClr val="1F497D"/>
              </a:solidFill>
              <a:latin typeface="Calibri"/>
              <a:ea typeface="+mn-ea"/>
              <a:cs typeface="+mn-cs"/>
            </a:endParaRPr>
          </a:p>
        </p:txBody>
      </p:sp>
      <p:pic>
        <p:nvPicPr>
          <p:cNvPr id="6" name="Image 33"/>
          <p:cNvPicPr>
            <a:picLocks noChangeAspect="1"/>
          </p:cNvPicPr>
          <p:nvPr/>
        </p:nvPicPr>
        <p:blipFill rotWithShape="1">
          <a:blip r:embed="rId2" cstate="email">
            <a:extLst>
              <a:ext uri="{28A0092B-C50C-407E-A947-70E740481C1C}">
                <a14:useLocalDpi xmlns:a14="http://schemas.microsoft.com/office/drawing/2010/main"/>
              </a:ext>
            </a:extLst>
          </a:blip>
          <a:srcRect t="9342" r="3757" b="26160"/>
          <a:stretch/>
        </p:blipFill>
        <p:spPr bwMode="auto">
          <a:xfrm>
            <a:off x="3112056" y="1654673"/>
            <a:ext cx="3151266" cy="149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75241" y="1574223"/>
            <a:ext cx="2042427" cy="157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108" y="1889791"/>
            <a:ext cx="2987433" cy="125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ZoneTexte 1"/>
          <p:cNvSpPr txBox="1"/>
          <p:nvPr/>
        </p:nvSpPr>
        <p:spPr>
          <a:xfrm>
            <a:off x="481084" y="3935583"/>
            <a:ext cx="7772400" cy="1569660"/>
          </a:xfrm>
          <a:prstGeom prst="rect">
            <a:avLst/>
          </a:prstGeom>
          <a:noFill/>
          <a:ln>
            <a:solidFill>
              <a:schemeClr val="tx1"/>
            </a:solidFill>
          </a:ln>
        </p:spPr>
        <p:txBody>
          <a:bodyPr wrap="square" rtlCol="0">
            <a:spAutoFit/>
          </a:bodyPr>
          <a:lstStyle/>
          <a:p>
            <a:pPr marL="342900" indent="-342900">
              <a:buFont typeface="+mj-lt"/>
              <a:buAutoNum type="arabicPeriod"/>
            </a:pPr>
            <a:r>
              <a:rPr lang="fr-FR" altLang="ja-JP" sz="2400" dirty="0" smtClean="0">
                <a:latin typeface="Arial" charset="0"/>
                <a:ea typeface="ＭＳ Ｐゴシック" charset="0"/>
              </a:rPr>
              <a:t>De l’ablation totale de la prostate à la thérapie focale </a:t>
            </a:r>
          </a:p>
          <a:p>
            <a:pPr marL="342900" indent="-342900">
              <a:buFont typeface="+mj-lt"/>
              <a:buAutoNum type="arabicPeriod"/>
            </a:pPr>
            <a:endParaRPr lang="fr-FR" altLang="ja-JP" sz="2400" dirty="0">
              <a:latin typeface="Arial" charset="0"/>
              <a:ea typeface="ＭＳ Ｐゴシック" charset="0"/>
            </a:endParaRPr>
          </a:p>
          <a:p>
            <a:pPr marL="342900" indent="-342900">
              <a:buFont typeface="+mj-lt"/>
              <a:buAutoNum type="arabicPeriod"/>
            </a:pPr>
            <a:r>
              <a:rPr lang="fr-FR" altLang="ja-JP" sz="2400" dirty="0" smtClean="0">
                <a:latin typeface="Arial" charset="0"/>
                <a:ea typeface="ＭＳ Ｐゴシック" charset="0"/>
              </a:rPr>
              <a:t>Vers un traitement focal rationnel ?</a:t>
            </a:r>
          </a:p>
          <a:p>
            <a:pPr lvl="1"/>
            <a:r>
              <a:rPr lang="fr-FR" altLang="ja-JP" sz="2400" i="1" dirty="0" smtClean="0">
                <a:latin typeface="Arial" charset="0"/>
                <a:ea typeface="ＭＳ Ｐゴシック" charset="0"/>
              </a:rPr>
              <a:t>Les défis de l’imagerie</a:t>
            </a:r>
            <a:endParaRPr lang="fr-FR" altLang="ja-JP" sz="2400" i="1" dirty="0">
              <a:latin typeface="Arial" charset="0"/>
              <a:ea typeface="ＭＳ Ｐゴシック" charset="0"/>
            </a:endParaRPr>
          </a:p>
        </p:txBody>
      </p:sp>
    </p:spTree>
    <p:extLst>
      <p:ext uri="{BB962C8B-B14F-4D97-AF65-F5344CB8AC3E}">
        <p14:creationId xmlns:p14="http://schemas.microsoft.com/office/powerpoint/2010/main" val="9457737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600" b="1" dirty="0">
                <a:solidFill>
                  <a:srgbClr val="1F497D"/>
                </a:solidFill>
              </a:rPr>
              <a:t>Guidage par biopsies 3D </a:t>
            </a:r>
            <a:r>
              <a:rPr lang="fr-FR" sz="3600" b="1" dirty="0" err="1">
                <a:solidFill>
                  <a:srgbClr val="1F497D"/>
                </a:solidFill>
              </a:rPr>
              <a:t>transpérineales</a:t>
            </a:r>
            <a:endParaRPr lang="fr-FR" sz="3600" b="1" dirty="0">
              <a:solidFill>
                <a:srgbClr val="1F497D"/>
              </a:solidFill>
            </a:endParaRP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22159" t="1402" b="14688"/>
          <a:stretch/>
        </p:blipFill>
        <p:spPr>
          <a:xfrm rot="5400000">
            <a:off x="2437518" y="1891074"/>
            <a:ext cx="4682465" cy="4157918"/>
          </a:xfrm>
          <a:prstGeom prst="rect">
            <a:avLst/>
          </a:prstGeom>
        </p:spPr>
      </p:pic>
    </p:spTree>
    <p:extLst>
      <p:ext uri="{BB962C8B-B14F-4D97-AF65-F5344CB8AC3E}">
        <p14:creationId xmlns:p14="http://schemas.microsoft.com/office/powerpoint/2010/main" val="94789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274638"/>
            <a:ext cx="8712968" cy="1143000"/>
          </a:xfrm>
        </p:spPr>
        <p:txBody>
          <a:bodyPr>
            <a:noAutofit/>
          </a:bodyPr>
          <a:lstStyle/>
          <a:p>
            <a:r>
              <a:rPr lang="fr-FR" sz="3600" b="1" dirty="0">
                <a:solidFill>
                  <a:srgbClr val="1F497D"/>
                </a:solidFill>
              </a:rPr>
              <a:t>Contrôle </a:t>
            </a:r>
            <a:r>
              <a:rPr lang="fr-FR" sz="3600" b="1" dirty="0" err="1">
                <a:solidFill>
                  <a:srgbClr val="1F497D"/>
                </a:solidFill>
              </a:rPr>
              <a:t>Sonovue</a:t>
            </a:r>
            <a:r>
              <a:rPr lang="fr-FR" sz="3600" b="1" dirty="0">
                <a:solidFill>
                  <a:srgbClr val="1F497D"/>
                </a:solidFill>
              </a:rPr>
              <a:t> </a:t>
            </a:r>
            <a:r>
              <a:rPr lang="fr-FR" sz="3600" b="1" dirty="0" err="1">
                <a:solidFill>
                  <a:srgbClr val="1F497D"/>
                </a:solidFill>
              </a:rPr>
              <a:t>aprés</a:t>
            </a:r>
            <a:r>
              <a:rPr lang="fr-FR" sz="3600" b="1" dirty="0">
                <a:solidFill>
                  <a:srgbClr val="1F497D"/>
                </a:solidFill>
              </a:rPr>
              <a:t> traitement bifocal guidé par IRM et biopsies </a:t>
            </a:r>
            <a:r>
              <a:rPr lang="fr-FR" sz="3600" b="1" dirty="0" err="1">
                <a:solidFill>
                  <a:srgbClr val="1F497D"/>
                </a:solidFill>
              </a:rPr>
              <a:t>transpérineales</a:t>
            </a:r>
            <a:r>
              <a:rPr lang="fr-FR" sz="3600" b="1" dirty="0">
                <a:solidFill>
                  <a:srgbClr val="1F497D"/>
                </a:solidFill>
              </a:rPr>
              <a:t>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619672" y="2178208"/>
            <a:ext cx="5184576" cy="3888432"/>
          </a:xfrm>
          <a:prstGeom prst="rect">
            <a:avLst/>
          </a:prstGeom>
        </p:spPr>
      </p:pic>
      <p:sp>
        <p:nvSpPr>
          <p:cNvPr id="6" name="ZoneTexte 5"/>
          <p:cNvSpPr txBox="1"/>
          <p:nvPr/>
        </p:nvSpPr>
        <p:spPr>
          <a:xfrm>
            <a:off x="6516216" y="3501008"/>
            <a:ext cx="2448272" cy="954107"/>
          </a:xfrm>
          <a:prstGeom prst="rect">
            <a:avLst/>
          </a:prstGeom>
          <a:noFill/>
        </p:spPr>
        <p:txBody>
          <a:bodyPr wrap="square" rtlCol="0">
            <a:spAutoFit/>
          </a:bodyPr>
          <a:lstStyle/>
          <a:p>
            <a:r>
              <a:rPr lang="fr-FR" sz="2800" dirty="0" smtClean="0"/>
              <a:t>Biopsies  positives</a:t>
            </a:r>
            <a:endParaRPr lang="fr-FR" sz="2800" dirty="0"/>
          </a:p>
        </p:txBody>
      </p:sp>
      <p:sp>
        <p:nvSpPr>
          <p:cNvPr id="7" name="ZoneTexte 6"/>
          <p:cNvSpPr txBox="1"/>
          <p:nvPr/>
        </p:nvSpPr>
        <p:spPr>
          <a:xfrm>
            <a:off x="251520" y="3501008"/>
            <a:ext cx="1728192" cy="1231106"/>
          </a:xfrm>
          <a:prstGeom prst="rect">
            <a:avLst/>
          </a:prstGeom>
          <a:noFill/>
        </p:spPr>
        <p:txBody>
          <a:bodyPr wrap="square" rtlCol="0">
            <a:spAutoFit/>
          </a:bodyPr>
          <a:lstStyle/>
          <a:p>
            <a:pPr lvl="0"/>
            <a:r>
              <a:rPr lang="fr-FR" sz="2800" dirty="0" smtClean="0">
                <a:solidFill>
                  <a:prstClr val="black"/>
                </a:solidFill>
              </a:rPr>
              <a:t>Biopsie  positive</a:t>
            </a:r>
            <a:endParaRPr lang="fr-FR" sz="2800" dirty="0">
              <a:solidFill>
                <a:prstClr val="black"/>
              </a:solidFill>
            </a:endParaRPr>
          </a:p>
          <a:p>
            <a:endParaRPr lang="fr-FR" dirty="0"/>
          </a:p>
        </p:txBody>
      </p:sp>
      <p:cxnSp>
        <p:nvCxnSpPr>
          <p:cNvPr id="9" name="Connecteur droit avec flèche 8"/>
          <p:cNvCxnSpPr/>
          <p:nvPr/>
        </p:nvCxnSpPr>
        <p:spPr>
          <a:xfrm flipV="1">
            <a:off x="1619672" y="4245303"/>
            <a:ext cx="1656184" cy="477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6" idx="1"/>
          </p:cNvCxnSpPr>
          <p:nvPr/>
        </p:nvCxnSpPr>
        <p:spPr>
          <a:xfrm flipH="1">
            <a:off x="4788024" y="3978062"/>
            <a:ext cx="1728192" cy="2194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74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ctr" rtl="0">
              <a:spcBef>
                <a:spcPct val="0"/>
              </a:spcBef>
            </a:pPr>
            <a:r>
              <a:rPr lang="fr-FR" sz="4000" dirty="0" smtClean="0">
                <a:solidFill>
                  <a:schemeClr val="tx2"/>
                </a:solidFill>
              </a:rPr>
              <a:t/>
            </a:r>
            <a:br>
              <a:rPr lang="fr-FR" sz="4000" dirty="0" smtClean="0">
                <a:solidFill>
                  <a:schemeClr val="tx2"/>
                </a:solidFill>
              </a:rPr>
            </a:br>
            <a:r>
              <a:rPr lang="fr-FR" sz="4000" b="1" dirty="0" smtClean="0">
                <a:solidFill>
                  <a:schemeClr val="tx2"/>
                </a:solidFill>
              </a:rPr>
              <a:t>Evaluation du résultat à moyen terme</a:t>
            </a:r>
            <a:r>
              <a:rPr lang="fr-FR" sz="4000" dirty="0" smtClean="0"/>
              <a:t/>
            </a:r>
            <a:br>
              <a:rPr lang="fr-FR" sz="4000" dirty="0" smtClean="0"/>
            </a:br>
            <a:r>
              <a:rPr lang="fr-FR" dirty="0" smtClean="0"/>
              <a:t/>
            </a:r>
            <a:br>
              <a:rPr lang="fr-FR" dirty="0" smtClean="0"/>
            </a:br>
            <a:endParaRPr lang="fr-FR" sz="3600" dirty="0"/>
          </a:p>
        </p:txBody>
      </p:sp>
      <p:sp>
        <p:nvSpPr>
          <p:cNvPr id="5" name="Espace réservé du contenu 4"/>
          <p:cNvSpPr>
            <a:spLocks noGrp="1"/>
          </p:cNvSpPr>
          <p:nvPr>
            <p:ph idx="1"/>
          </p:nvPr>
        </p:nvSpPr>
        <p:spPr>
          <a:xfrm>
            <a:off x="251520" y="1412776"/>
            <a:ext cx="8640960" cy="5069160"/>
          </a:xfrm>
        </p:spPr>
        <p:txBody>
          <a:bodyPr>
            <a:normAutofit fontScale="85000" lnSpcReduction="20000"/>
          </a:bodyPr>
          <a:lstStyle/>
          <a:p>
            <a:r>
              <a:rPr lang="fr-FR" dirty="0" smtClean="0">
                <a:solidFill>
                  <a:srgbClr val="FF0000"/>
                </a:solidFill>
              </a:rPr>
              <a:t>Suivi du PSA </a:t>
            </a:r>
          </a:p>
          <a:p>
            <a:pPr lvl="1"/>
            <a:r>
              <a:rPr lang="fr-FR" dirty="0" smtClean="0"/>
              <a:t>Pas de consensus sur le nadir ou l’</a:t>
            </a:r>
            <a:r>
              <a:rPr lang="fr-FR" dirty="0"/>
              <a:t>é</a:t>
            </a:r>
            <a:r>
              <a:rPr lang="fr-FR" dirty="0" smtClean="0"/>
              <a:t>volution </a:t>
            </a:r>
          </a:p>
          <a:p>
            <a:r>
              <a:rPr lang="fr-FR" dirty="0" smtClean="0">
                <a:solidFill>
                  <a:srgbClr val="FF0000"/>
                </a:solidFill>
              </a:rPr>
              <a:t>Suivi par IRM </a:t>
            </a:r>
          </a:p>
          <a:p>
            <a:pPr lvl="1"/>
            <a:r>
              <a:rPr lang="fr-FR" dirty="0" smtClean="0"/>
              <a:t>Zones suspectes parfois visibles </a:t>
            </a:r>
          </a:p>
          <a:p>
            <a:pPr lvl="1"/>
            <a:r>
              <a:rPr lang="fr-FR" dirty="0" smtClean="0"/>
              <a:t>Pas de consensus sur la valeur d’IRM négative</a:t>
            </a:r>
          </a:p>
          <a:p>
            <a:r>
              <a:rPr lang="fr-FR" dirty="0" smtClean="0">
                <a:solidFill>
                  <a:srgbClr val="FF0000"/>
                </a:solidFill>
              </a:rPr>
              <a:t>Biopsies de contrôle systématiques</a:t>
            </a:r>
          </a:p>
          <a:p>
            <a:pPr lvl="1"/>
            <a:r>
              <a:rPr lang="fr-FR" dirty="0" smtClean="0"/>
              <a:t>Délai : 1 ou 2 ans post traitement</a:t>
            </a:r>
          </a:p>
          <a:p>
            <a:pPr lvl="1"/>
            <a:r>
              <a:rPr lang="fr-FR" dirty="0" smtClean="0"/>
              <a:t>Pas de cible IRM : biopsies randomisées</a:t>
            </a:r>
          </a:p>
          <a:p>
            <a:pPr lvl="1"/>
            <a:r>
              <a:rPr lang="fr-FR" dirty="0" smtClean="0"/>
              <a:t>Cible IRM :</a:t>
            </a:r>
          </a:p>
          <a:p>
            <a:pPr lvl="2"/>
            <a:r>
              <a:rPr lang="fr-FR" dirty="0" smtClean="0"/>
              <a:t>biopsies ciblées</a:t>
            </a:r>
          </a:p>
          <a:p>
            <a:pPr lvl="2"/>
            <a:r>
              <a:rPr lang="fr-FR" dirty="0" smtClean="0"/>
              <a:t>+ biopsies randomisées :5% des tumeurs agressives ne sont pas détectées par l’IRM (Hafner et all BJUI 2011)</a:t>
            </a:r>
          </a:p>
          <a:p>
            <a:r>
              <a:rPr lang="fr-FR" dirty="0">
                <a:solidFill>
                  <a:srgbClr val="FF0000"/>
                </a:solidFill>
              </a:rPr>
              <a:t>Taux de conversion en traitement radical AFU </a:t>
            </a:r>
            <a:r>
              <a:rPr lang="fr-FR" dirty="0" err="1">
                <a:solidFill>
                  <a:srgbClr val="FF0000"/>
                </a:solidFill>
              </a:rPr>
              <a:t>HemiAblation</a:t>
            </a:r>
            <a:r>
              <a:rPr lang="fr-FR" dirty="0">
                <a:solidFill>
                  <a:srgbClr val="FF0000"/>
                </a:solidFill>
              </a:rPr>
              <a:t>  11% à 2 ans</a:t>
            </a:r>
          </a:p>
        </p:txBody>
      </p:sp>
    </p:spTree>
    <p:extLst>
      <p:ext uri="{BB962C8B-B14F-4D97-AF65-F5344CB8AC3E}">
        <p14:creationId xmlns:p14="http://schemas.microsoft.com/office/powerpoint/2010/main" val="31314117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242507"/>
            <a:ext cx="7772400" cy="1470025"/>
          </a:xfrm>
        </p:spPr>
        <p:txBody>
          <a:bodyPr>
            <a:noAutofit/>
          </a:bodyPr>
          <a:lstStyle/>
          <a:p>
            <a:r>
              <a:rPr lang="fr-FR" sz="3700" b="1" dirty="0">
                <a:solidFill>
                  <a:srgbClr val="1F497D"/>
                </a:solidFill>
                <a:latin typeface="Calibri"/>
                <a:ea typeface="+mn-ea"/>
                <a:cs typeface="+mn-cs"/>
              </a:rPr>
              <a:t>Ultrasons transrectaux pour le traitement du cancer de la prostate</a:t>
            </a:r>
            <a:br>
              <a:rPr lang="fr-FR" sz="3700" b="1" dirty="0">
                <a:solidFill>
                  <a:srgbClr val="1F497D"/>
                </a:solidFill>
                <a:latin typeface="Calibri"/>
                <a:ea typeface="+mn-ea"/>
                <a:cs typeface="+mn-cs"/>
              </a:rPr>
            </a:br>
            <a:endParaRPr lang="fr-FR" sz="3700" b="1" dirty="0">
              <a:solidFill>
                <a:srgbClr val="1F497D"/>
              </a:solidFill>
              <a:latin typeface="Calibri"/>
              <a:ea typeface="+mn-ea"/>
              <a:cs typeface="+mn-cs"/>
            </a:endParaRPr>
          </a:p>
        </p:txBody>
      </p:sp>
      <p:pic>
        <p:nvPicPr>
          <p:cNvPr id="7" name="Image 2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575241" y="1574223"/>
            <a:ext cx="2042427" cy="157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108" y="1889791"/>
            <a:ext cx="2987433" cy="125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ZoneTexte 1"/>
          <p:cNvSpPr txBox="1"/>
          <p:nvPr/>
        </p:nvSpPr>
        <p:spPr>
          <a:xfrm>
            <a:off x="481084" y="3935583"/>
            <a:ext cx="7772400" cy="1569660"/>
          </a:xfrm>
          <a:prstGeom prst="rect">
            <a:avLst/>
          </a:prstGeom>
          <a:noFill/>
          <a:ln>
            <a:solidFill>
              <a:schemeClr val="tx1"/>
            </a:solidFill>
          </a:ln>
        </p:spPr>
        <p:txBody>
          <a:bodyPr wrap="square" rtlCol="0">
            <a:spAutoFit/>
          </a:bodyPr>
          <a:lstStyle/>
          <a:p>
            <a:pPr marL="342900" indent="-342900">
              <a:buFont typeface="+mj-lt"/>
              <a:buAutoNum type="arabicPeriod"/>
            </a:pPr>
            <a:r>
              <a:rPr lang="fr-FR" altLang="ja-JP" sz="2400" dirty="0" smtClean="0">
                <a:latin typeface="Arial" charset="0"/>
                <a:ea typeface="ＭＳ Ｐゴシック" charset="0"/>
              </a:rPr>
              <a:t>De l’ablation totale de la prostate à la thérapie focale </a:t>
            </a:r>
          </a:p>
          <a:p>
            <a:pPr marL="342900" indent="-342900">
              <a:buFont typeface="+mj-lt"/>
              <a:buAutoNum type="arabicPeriod"/>
            </a:pPr>
            <a:endParaRPr lang="fr-FR" altLang="ja-JP" sz="2400" dirty="0">
              <a:latin typeface="Arial" charset="0"/>
              <a:ea typeface="ＭＳ Ｐゴシック" charset="0"/>
            </a:endParaRPr>
          </a:p>
          <a:p>
            <a:pPr marL="342900" indent="-342900">
              <a:buFont typeface="+mj-lt"/>
              <a:buAutoNum type="arabicPeriod"/>
            </a:pPr>
            <a:r>
              <a:rPr lang="fr-FR" altLang="ja-JP" sz="2400" dirty="0" smtClean="0">
                <a:solidFill>
                  <a:srgbClr val="FF0000"/>
                </a:solidFill>
                <a:latin typeface="Arial" charset="0"/>
                <a:ea typeface="ＭＳ Ｐゴシック" charset="0"/>
              </a:rPr>
              <a:t>Vers un traitement focal rationnel ?</a:t>
            </a:r>
          </a:p>
          <a:p>
            <a:pPr lvl="1"/>
            <a:r>
              <a:rPr lang="fr-FR" altLang="ja-JP" sz="2400" i="1" dirty="0" smtClean="0">
                <a:solidFill>
                  <a:srgbClr val="FF0000"/>
                </a:solidFill>
                <a:latin typeface="Arial" charset="0"/>
                <a:ea typeface="ＭＳ Ｐゴシック" charset="0"/>
              </a:rPr>
              <a:t>Les défis de l’imagerie</a:t>
            </a:r>
            <a:endParaRPr lang="fr-FR" altLang="ja-JP" sz="2400" i="1" dirty="0">
              <a:solidFill>
                <a:srgbClr val="FF0000"/>
              </a:solidFill>
              <a:latin typeface="Arial" charset="0"/>
              <a:ea typeface="ＭＳ Ｐゴシック" charset="0"/>
            </a:endParaRPr>
          </a:p>
        </p:txBody>
      </p:sp>
      <p:pic>
        <p:nvPicPr>
          <p:cNvPr id="9" name="Image 8"/>
          <p:cNvPicPr>
            <a:picLocks noChangeAspect="1"/>
          </p:cNvPicPr>
          <p:nvPr/>
        </p:nvPicPr>
        <p:blipFill>
          <a:blip r:embed="rId4"/>
          <a:stretch>
            <a:fillRect/>
          </a:stretch>
        </p:blipFill>
        <p:spPr>
          <a:xfrm>
            <a:off x="3727065" y="2179954"/>
            <a:ext cx="2497831" cy="763226"/>
          </a:xfrm>
          <a:prstGeom prst="rect">
            <a:avLst/>
          </a:prstGeom>
        </p:spPr>
      </p:pic>
    </p:spTree>
    <p:extLst>
      <p:ext uri="{BB962C8B-B14F-4D97-AF65-F5344CB8AC3E}">
        <p14:creationId xmlns:p14="http://schemas.microsoft.com/office/powerpoint/2010/main" val="18396780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700" b="1" dirty="0">
                <a:solidFill>
                  <a:srgbClr val="1F497D"/>
                </a:solidFill>
                <a:latin typeface="Calibri"/>
                <a:ea typeface="+mn-ea"/>
                <a:cs typeface="+mn-cs"/>
              </a:rPr>
              <a:t>Les conditions du traitement focal</a:t>
            </a:r>
          </a:p>
        </p:txBody>
      </p:sp>
      <p:sp>
        <p:nvSpPr>
          <p:cNvPr id="3" name="Espace réservé du contenu 2"/>
          <p:cNvSpPr>
            <a:spLocks noGrp="1"/>
          </p:cNvSpPr>
          <p:nvPr>
            <p:ph idx="1"/>
          </p:nvPr>
        </p:nvSpPr>
        <p:spPr/>
        <p:txBody>
          <a:bodyPr>
            <a:normAutofit fontScale="92500" lnSpcReduction="10000"/>
          </a:bodyPr>
          <a:lstStyle/>
          <a:p>
            <a:r>
              <a:rPr lang="fr-FR" dirty="0" smtClean="0"/>
              <a:t>Disposer d’une cartographie tumorale précise</a:t>
            </a:r>
          </a:p>
          <a:p>
            <a:pPr lvl="1"/>
            <a:r>
              <a:rPr lang="fr-FR" u="sng" dirty="0" smtClean="0"/>
              <a:t>Position</a:t>
            </a:r>
            <a:r>
              <a:rPr lang="fr-FR" dirty="0" smtClean="0"/>
              <a:t>, </a:t>
            </a:r>
            <a:r>
              <a:rPr lang="fr-FR" u="sng" dirty="0" smtClean="0"/>
              <a:t>volume</a:t>
            </a:r>
            <a:r>
              <a:rPr lang="fr-FR" dirty="0" smtClean="0"/>
              <a:t> et </a:t>
            </a:r>
            <a:r>
              <a:rPr lang="fr-FR" u="sng" dirty="0" smtClean="0"/>
              <a:t>agressivité</a:t>
            </a:r>
            <a:r>
              <a:rPr lang="fr-FR" dirty="0" smtClean="0"/>
              <a:t> de chaque foyer tumoral</a:t>
            </a:r>
          </a:p>
          <a:p>
            <a:pPr lvl="1"/>
            <a:endParaRPr lang="fr-FR" dirty="0"/>
          </a:p>
          <a:p>
            <a:r>
              <a:rPr lang="fr-FR" dirty="0" smtClean="0"/>
              <a:t>Disposer d’un moyen de traitement permettant de détruire n’importe quelle partie de la prostate</a:t>
            </a:r>
          </a:p>
          <a:p>
            <a:pPr lvl="1"/>
            <a:r>
              <a:rPr lang="fr-FR" u="sng" dirty="0" smtClean="0"/>
              <a:t>Destruction tissulaire efficace</a:t>
            </a:r>
            <a:r>
              <a:rPr lang="fr-FR" dirty="0" smtClean="0"/>
              <a:t> et </a:t>
            </a:r>
            <a:r>
              <a:rPr lang="fr-FR" u="sng" dirty="0" smtClean="0"/>
              <a:t>système de visée</a:t>
            </a:r>
          </a:p>
          <a:p>
            <a:pPr lvl="1"/>
            <a:endParaRPr lang="fr-FR" dirty="0"/>
          </a:p>
          <a:p>
            <a:r>
              <a:rPr lang="fr-FR" dirty="0" smtClean="0"/>
              <a:t>Pouvoir s’assurer que la zone cible a bien été détruite </a:t>
            </a:r>
            <a:r>
              <a:rPr lang="fr-FR" u="sng" dirty="0" smtClean="0"/>
              <a:t>au bloc opératoire</a:t>
            </a:r>
          </a:p>
          <a:p>
            <a:endParaRPr lang="fr-FR" dirty="0"/>
          </a:p>
          <a:p>
            <a:endParaRPr lang="fr-FR" dirty="0"/>
          </a:p>
          <a:p>
            <a:endParaRPr lang="fr-FR" dirty="0" smtClean="0"/>
          </a:p>
          <a:p>
            <a:endParaRPr lang="fr-FR" dirty="0"/>
          </a:p>
          <a:p>
            <a:endParaRPr lang="fr-FR" dirty="0"/>
          </a:p>
        </p:txBody>
      </p:sp>
      <p:sp>
        <p:nvSpPr>
          <p:cNvPr id="4" name="Rectangle 3"/>
          <p:cNvSpPr/>
          <p:nvPr/>
        </p:nvSpPr>
        <p:spPr>
          <a:xfrm>
            <a:off x="777922" y="3289109"/>
            <a:ext cx="7881582" cy="150125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rot="19766772">
            <a:off x="3531356" y="3617084"/>
            <a:ext cx="2292824" cy="707886"/>
          </a:xfrm>
          <a:prstGeom prst="rect">
            <a:avLst/>
          </a:prstGeom>
          <a:solidFill>
            <a:schemeClr val="bg1"/>
          </a:solidFill>
        </p:spPr>
        <p:txBody>
          <a:bodyPr wrap="square" rtlCol="0">
            <a:spAutoFit/>
          </a:bodyPr>
          <a:lstStyle/>
          <a:p>
            <a:r>
              <a:rPr lang="fr-FR" sz="4000" dirty="0" smtClean="0">
                <a:solidFill>
                  <a:srgbClr val="FF0000"/>
                </a:solidFill>
              </a:rPr>
              <a:t>Focal One</a:t>
            </a:r>
            <a:endParaRPr lang="fr-FR" sz="4000" dirty="0">
              <a:solidFill>
                <a:srgbClr val="FF0000"/>
              </a:solidFill>
            </a:endParaRPr>
          </a:p>
        </p:txBody>
      </p:sp>
    </p:spTree>
    <p:extLst>
      <p:ext uri="{BB962C8B-B14F-4D97-AF65-F5344CB8AC3E}">
        <p14:creationId xmlns:p14="http://schemas.microsoft.com/office/powerpoint/2010/main" val="3404911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2.1. Cartographie tumorale</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234550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bwMode="auto">
          <a:xfrm>
            <a:off x="323850" y="274638"/>
            <a:ext cx="8362950" cy="1282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a:defRPr/>
            </a:pPr>
            <a:r>
              <a:rPr lang="fr-FR" altLang="fr-FR" sz="3700" b="1" dirty="0">
                <a:solidFill>
                  <a:srgbClr val="1F497D"/>
                </a:solidFill>
                <a:latin typeface="Calibri"/>
                <a:ea typeface="+mn-ea"/>
                <a:cs typeface="+mn-cs"/>
              </a:rPr>
              <a:t>Cartographie tumorale</a:t>
            </a:r>
          </a:p>
        </p:txBody>
      </p:sp>
      <p:sp>
        <p:nvSpPr>
          <p:cNvPr id="24578" name="Espace réservé du contenu 2"/>
          <p:cNvSpPr>
            <a:spLocks noGrp="1"/>
          </p:cNvSpPr>
          <p:nvPr>
            <p:ph idx="1"/>
          </p:nvPr>
        </p:nvSpPr>
        <p:spPr bwMode="auto">
          <a:xfrm>
            <a:off x="190571" y="1211357"/>
            <a:ext cx="7875722" cy="459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a:lnSpc>
                <a:spcPct val="90000"/>
              </a:lnSpc>
            </a:pPr>
            <a:r>
              <a:rPr lang="fr-FR" sz="2800" dirty="0" smtClean="0">
                <a:latin typeface="Arial" charset="0"/>
                <a:ea typeface="ＭＳ Ｐゴシック" charset="0"/>
              </a:rPr>
              <a:t>Indispensable au traitement focal…</a:t>
            </a:r>
          </a:p>
          <a:p>
            <a:pPr>
              <a:lnSpc>
                <a:spcPct val="90000"/>
              </a:lnSpc>
            </a:pPr>
            <a:endParaRPr lang="fr-FR" sz="2800" dirty="0">
              <a:latin typeface="Arial" charset="0"/>
              <a:ea typeface="ＭＳ Ｐゴシック" charset="0"/>
            </a:endParaRPr>
          </a:p>
          <a:p>
            <a:pPr>
              <a:lnSpc>
                <a:spcPct val="90000"/>
              </a:lnSpc>
            </a:pPr>
            <a:r>
              <a:rPr lang="fr-FR" sz="2800" dirty="0" smtClean="0">
                <a:latin typeface="Arial" charset="0"/>
                <a:ea typeface="ＭＳ Ｐゴシック" charset="0"/>
              </a:rPr>
              <a:t>… Mais les enjeux vont bien au-delà!</a:t>
            </a:r>
          </a:p>
          <a:p>
            <a:pPr lvl="1">
              <a:lnSpc>
                <a:spcPct val="90000"/>
              </a:lnSpc>
            </a:pPr>
            <a:r>
              <a:rPr lang="fr-FR" sz="2000" dirty="0" smtClean="0">
                <a:latin typeface="Times" charset="0"/>
                <a:ea typeface="ＭＳ Ｐゴシック" charset="0"/>
              </a:rPr>
              <a:t>Cancer </a:t>
            </a:r>
            <a:r>
              <a:rPr lang="fr-FR" sz="2000" dirty="0">
                <a:latin typeface="Times" charset="0"/>
                <a:ea typeface="ＭＳ Ｐゴシック" charset="0"/>
              </a:rPr>
              <a:t>de prostate diagnostiqué et évalué par biopsies au hasard !</a:t>
            </a:r>
          </a:p>
          <a:p>
            <a:pPr lvl="2">
              <a:lnSpc>
                <a:spcPct val="90000"/>
              </a:lnSpc>
            </a:pPr>
            <a:r>
              <a:rPr lang="fr-FR" sz="2000" dirty="0">
                <a:latin typeface="Times" charset="0"/>
                <a:ea typeface="ＭＳ Ｐゴシック" charset="0"/>
              </a:rPr>
              <a:t>Sous-diagnostic et </a:t>
            </a:r>
            <a:r>
              <a:rPr lang="fr-FR" sz="2000" dirty="0" err="1">
                <a:latin typeface="Times" charset="0"/>
                <a:ea typeface="ＭＳ Ｐゴシック" charset="0"/>
              </a:rPr>
              <a:t>sous-traitement</a:t>
            </a:r>
            <a:endParaRPr lang="fr-FR" sz="2000" dirty="0">
              <a:latin typeface="Times" charset="0"/>
              <a:ea typeface="ＭＳ Ｐゴシック" charset="0"/>
            </a:endParaRPr>
          </a:p>
          <a:p>
            <a:pPr lvl="2">
              <a:lnSpc>
                <a:spcPct val="90000"/>
              </a:lnSpc>
            </a:pPr>
            <a:r>
              <a:rPr lang="fr-FR" sz="2000" dirty="0">
                <a:latin typeface="Times" charset="0"/>
                <a:ea typeface="ＭＳ Ｐゴシック" charset="0"/>
              </a:rPr>
              <a:t>Sur-diagnostic et sur-traitement</a:t>
            </a:r>
          </a:p>
          <a:p>
            <a:pPr lvl="1">
              <a:lnSpc>
                <a:spcPct val="90000"/>
              </a:lnSpc>
            </a:pPr>
            <a:r>
              <a:rPr lang="fr-FR" sz="2400" dirty="0">
                <a:latin typeface="Times" charset="0"/>
                <a:ea typeface="ＭＳ Ｐゴシック" charset="0"/>
              </a:rPr>
              <a:t>Cartographie tumorale fiable</a:t>
            </a:r>
          </a:p>
          <a:p>
            <a:pPr lvl="2">
              <a:lnSpc>
                <a:spcPct val="90000"/>
              </a:lnSpc>
            </a:pPr>
            <a:r>
              <a:rPr lang="fr-FR" sz="2000" dirty="0">
                <a:latin typeface="Times" charset="0"/>
                <a:ea typeface="ＭＳ Ｐゴシック" charset="0"/>
              </a:rPr>
              <a:t>Réponse au sous-diagnostic par guidage des biopsies</a:t>
            </a:r>
          </a:p>
          <a:p>
            <a:pPr lvl="2">
              <a:lnSpc>
                <a:spcPct val="90000"/>
              </a:lnSpc>
            </a:pPr>
            <a:r>
              <a:rPr lang="fr-FR" sz="2000" dirty="0">
                <a:latin typeface="Times" charset="0"/>
                <a:ea typeface="ＭＳ Ｐゴシック" charset="0"/>
              </a:rPr>
              <a:t>Réponse au sur-traitement par identification des patients à faible risque</a:t>
            </a:r>
          </a:p>
          <a:p>
            <a:pPr lvl="2">
              <a:lnSpc>
                <a:spcPct val="90000"/>
              </a:lnSpc>
            </a:pPr>
            <a:endParaRPr lang="fr-FR" sz="2000" dirty="0">
              <a:latin typeface="Times" charset="0"/>
              <a:ea typeface="ＭＳ Ｐゴシック" charset="0"/>
            </a:endParaRPr>
          </a:p>
          <a:p>
            <a:pPr>
              <a:lnSpc>
                <a:spcPct val="90000"/>
              </a:lnSpc>
            </a:pPr>
            <a:r>
              <a:rPr lang="fr-FR" sz="2800" dirty="0">
                <a:latin typeface="Arial" charset="0"/>
                <a:ea typeface="ＭＳ Ｐゴシック" charset="0"/>
              </a:rPr>
              <a:t>L’IRM multiparamétrique est-elle prête ?</a:t>
            </a: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84424" y="5145202"/>
            <a:ext cx="1963738" cy="162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èche droite 4"/>
          <p:cNvSpPr>
            <a:spLocks noChangeArrowheads="1"/>
          </p:cNvSpPr>
          <p:nvPr/>
        </p:nvSpPr>
        <p:spPr bwMode="auto">
          <a:xfrm rot="13937719">
            <a:off x="8320480" y="6499197"/>
            <a:ext cx="388938" cy="207963"/>
          </a:xfrm>
          <a:prstGeom prst="rightArrow">
            <a:avLst>
              <a:gd name="adj1" fmla="val 50000"/>
              <a:gd name="adj2" fmla="val 50323"/>
            </a:avLst>
          </a:prstGeom>
          <a:solidFill>
            <a:srgbClr val="FF0000"/>
          </a:solidFill>
          <a:ln w="9525">
            <a:solidFill>
              <a:srgbClr val="FF2600"/>
            </a:solidFill>
            <a:round/>
            <a:headEnd/>
            <a:tailEnd/>
          </a:ln>
        </p:spPr>
        <p:txBody>
          <a:bodyPr/>
          <a:lstStyle/>
          <a:p>
            <a:endParaRPr lang="fr-FR">
              <a:solidFill>
                <a:srgbClr val="000000"/>
              </a:solidFill>
            </a:endParaRPr>
          </a:p>
        </p:txBody>
      </p:sp>
    </p:spTree>
    <p:extLst>
      <p:ext uri="{BB962C8B-B14F-4D97-AF65-F5344CB8AC3E}">
        <p14:creationId xmlns:p14="http://schemas.microsoft.com/office/powerpoint/2010/main" val="178713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2.1. Cartographie tumorale</a:t>
            </a:r>
            <a:endParaRPr lang="fr-FR" dirty="0"/>
          </a:p>
        </p:txBody>
      </p:sp>
      <p:sp>
        <p:nvSpPr>
          <p:cNvPr id="5" name="Sous-titre 4"/>
          <p:cNvSpPr>
            <a:spLocks noGrp="1"/>
          </p:cNvSpPr>
          <p:nvPr>
            <p:ph type="subTitle" idx="1"/>
          </p:nvPr>
        </p:nvSpPr>
        <p:spPr/>
        <p:txBody>
          <a:bodyPr/>
          <a:lstStyle/>
          <a:p>
            <a:r>
              <a:rPr lang="fr-FR" dirty="0" smtClean="0"/>
              <a:t>2.1.1. Détection tumorale</a:t>
            </a:r>
            <a:endParaRPr lang="fr-FR" dirty="0"/>
          </a:p>
        </p:txBody>
      </p:sp>
    </p:spTree>
    <p:extLst>
      <p:ext uri="{BB962C8B-B14F-4D97-AF65-F5344CB8AC3E}">
        <p14:creationId xmlns:p14="http://schemas.microsoft.com/office/powerpoint/2010/main" val="28057972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Détection tumorale</a:t>
            </a:r>
            <a:endParaRPr lang="fr-FR" dirty="0"/>
          </a:p>
        </p:txBody>
      </p:sp>
      <p:sp>
        <p:nvSpPr>
          <p:cNvPr id="3" name="Espace réservé du contenu 2"/>
          <p:cNvSpPr>
            <a:spLocks noGrp="1"/>
          </p:cNvSpPr>
          <p:nvPr>
            <p:ph idx="1"/>
          </p:nvPr>
        </p:nvSpPr>
        <p:spPr>
          <a:xfrm>
            <a:off x="457200" y="1600201"/>
            <a:ext cx="8229600" cy="1920922"/>
          </a:xfrm>
        </p:spPr>
        <p:txBody>
          <a:bodyPr/>
          <a:lstStyle/>
          <a:p>
            <a:r>
              <a:rPr lang="fr-FR" dirty="0" smtClean="0"/>
              <a:t>Comparaison aux pièces opératoires:</a:t>
            </a:r>
          </a:p>
          <a:p>
            <a:pPr lvl="1"/>
            <a:r>
              <a:rPr lang="fr-FR" dirty="0" smtClean="0"/>
              <a:t>Excellente détection des cancers agressifs (</a:t>
            </a:r>
            <a:r>
              <a:rPr lang="fr-FR" dirty="0" err="1" smtClean="0"/>
              <a:t>Gleason</a:t>
            </a:r>
            <a:r>
              <a:rPr lang="fr-FR" dirty="0" smtClean="0"/>
              <a:t> ≥7) en IRM multiparamétrique</a:t>
            </a:r>
          </a:p>
          <a:p>
            <a:pPr lvl="1"/>
            <a:endParaRPr lang="fr-FR" dirty="0"/>
          </a:p>
        </p:txBody>
      </p:sp>
      <p:sp>
        <p:nvSpPr>
          <p:cNvPr id="4" name="ZoneTexte 3"/>
          <p:cNvSpPr txBox="1"/>
          <p:nvPr/>
        </p:nvSpPr>
        <p:spPr>
          <a:xfrm>
            <a:off x="4148919" y="5541004"/>
            <a:ext cx="4858603" cy="1292662"/>
          </a:xfrm>
          <a:prstGeom prst="rect">
            <a:avLst/>
          </a:prstGeom>
          <a:noFill/>
        </p:spPr>
        <p:txBody>
          <a:bodyPr wrap="square" rtlCol="0">
            <a:spAutoFit/>
          </a:bodyPr>
          <a:lstStyle/>
          <a:p>
            <a:pPr lvl="1"/>
            <a:r>
              <a:rPr lang="fr-FR" sz="2000" dirty="0" err="1"/>
              <a:t>Turkbey</a:t>
            </a:r>
            <a:r>
              <a:rPr lang="fr-FR" sz="2000" dirty="0"/>
              <a:t> B, J </a:t>
            </a:r>
            <a:r>
              <a:rPr lang="fr-FR" sz="2000" dirty="0" err="1"/>
              <a:t>Urol</a:t>
            </a:r>
            <a:r>
              <a:rPr lang="fr-FR" sz="2000" dirty="0"/>
              <a:t> 2011; 186:1818</a:t>
            </a:r>
          </a:p>
          <a:p>
            <a:pPr lvl="1"/>
            <a:r>
              <a:rPr lang="fr-FR" sz="2000" dirty="0" err="1"/>
              <a:t>Selnaes</a:t>
            </a:r>
            <a:r>
              <a:rPr lang="fr-FR" sz="2000" dirty="0"/>
              <a:t> KM, </a:t>
            </a:r>
            <a:r>
              <a:rPr lang="fr-FR" sz="2000" dirty="0" err="1"/>
              <a:t>Invest</a:t>
            </a:r>
            <a:r>
              <a:rPr lang="fr-FR" sz="2000" dirty="0"/>
              <a:t> </a:t>
            </a:r>
            <a:r>
              <a:rPr lang="fr-FR" sz="2000" dirty="0" err="1"/>
              <a:t>Radiol</a:t>
            </a:r>
            <a:r>
              <a:rPr lang="fr-FR" sz="2000" dirty="0"/>
              <a:t> 2012; 47:624</a:t>
            </a:r>
          </a:p>
          <a:p>
            <a:pPr lvl="1"/>
            <a:r>
              <a:rPr lang="fr-FR" sz="2000" dirty="0" err="1"/>
              <a:t>Bratan</a:t>
            </a:r>
            <a:r>
              <a:rPr lang="fr-FR" sz="2000" dirty="0"/>
              <a:t> F et al. </a:t>
            </a:r>
            <a:r>
              <a:rPr lang="fr-FR" sz="2000" dirty="0" err="1"/>
              <a:t>Eur</a:t>
            </a:r>
            <a:r>
              <a:rPr lang="fr-FR" sz="2000" dirty="0"/>
              <a:t> </a:t>
            </a:r>
            <a:r>
              <a:rPr lang="fr-FR" sz="2000" dirty="0" err="1"/>
              <a:t>Radiol</a:t>
            </a:r>
            <a:r>
              <a:rPr lang="fr-FR" sz="2000" dirty="0"/>
              <a:t> 2013; 23:2019 </a:t>
            </a:r>
          </a:p>
          <a:p>
            <a:endParaRPr lang="fr-FR" dirty="0"/>
          </a:p>
        </p:txBody>
      </p:sp>
      <p:pic>
        <p:nvPicPr>
          <p:cNvPr id="5" name="Picture 4" descr="G7 typique"/>
          <p:cNvPicPr>
            <a:picLocks noChangeAspect="1" noChangeArrowheads="1"/>
          </p:cNvPicPr>
          <p:nvPr/>
        </p:nvPicPr>
        <p:blipFill>
          <a:blip r:embed="rId2">
            <a:extLst>
              <a:ext uri="{28A0092B-C50C-407E-A947-70E740481C1C}">
                <a14:useLocalDpi xmlns:a14="http://schemas.microsoft.com/office/drawing/2010/main" val="0"/>
              </a:ext>
            </a:extLst>
          </a:blip>
          <a:srcRect l="22981" r="22983"/>
          <a:stretch>
            <a:fillRect/>
          </a:stretch>
        </p:blipFill>
        <p:spPr bwMode="auto">
          <a:xfrm>
            <a:off x="107950" y="3469376"/>
            <a:ext cx="19446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7 typique diff"/>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2124075" y="3470964"/>
            <a:ext cx="23050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7 typique Dy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470964"/>
            <a:ext cx="22320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3443976"/>
            <a:ext cx="220662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302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290513" y="152400"/>
            <a:ext cx="7837487" cy="633413"/>
          </a:xfrm>
        </p:spPr>
        <p:txBody>
          <a:bodyPr>
            <a:noAutofit/>
          </a:bodyPr>
          <a:lstStyle/>
          <a:p>
            <a:pPr>
              <a:defRPr/>
            </a:pPr>
            <a:r>
              <a:rPr lang="fr-FR" sz="3700" b="1" dirty="0">
                <a:solidFill>
                  <a:srgbClr val="1F497D"/>
                </a:solidFill>
                <a:latin typeface="Calibri"/>
                <a:ea typeface="+mn-ea"/>
                <a:cs typeface="+mn-cs"/>
              </a:rPr>
              <a:t>Base CLARA-P</a:t>
            </a:r>
            <a:endParaRPr lang="fr-FR" altLang="fr-FR" sz="3700" b="1" dirty="0">
              <a:solidFill>
                <a:srgbClr val="1F497D"/>
              </a:solidFill>
              <a:latin typeface="Calibri"/>
              <a:ea typeface="+mn-ea"/>
              <a:cs typeface="+mn-cs"/>
            </a:endParaRPr>
          </a:p>
        </p:txBody>
      </p:sp>
      <p:sp>
        <p:nvSpPr>
          <p:cNvPr id="4" name="Text Box 4"/>
          <p:cNvSpPr txBox="1">
            <a:spLocks noChangeArrowheads="1"/>
          </p:cNvSpPr>
          <p:nvPr/>
        </p:nvSpPr>
        <p:spPr bwMode="auto">
          <a:xfrm>
            <a:off x="198438" y="931863"/>
            <a:ext cx="7673975" cy="339725"/>
          </a:xfrm>
          <a:prstGeom prst="rect">
            <a:avLst/>
          </a:prstGeom>
          <a:noFill/>
          <a:ln>
            <a:noFill/>
          </a:ln>
          <a:effectLst/>
          <a:extLst>
            <a:ext uri="{909E8E84-426E-40dd-AFC4-6F175D3DCCD1}">
              <a14:hiddenFill xmlns:a14="http://schemas.microsoft.com/office/drawing/2010/main">
                <a:solidFill>
                  <a:srgbClr val="2D1AB8"/>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fr-FR" sz="1600" b="1" smtClean="0">
                <a:solidFill>
                  <a:schemeClr val="tx2"/>
                </a:solidFill>
              </a:rPr>
              <a:t>C</a:t>
            </a:r>
            <a:r>
              <a:rPr lang="fr-FR" sz="1600" smtClean="0"/>
              <a:t>orré</a:t>
            </a:r>
            <a:r>
              <a:rPr lang="fr-FR" sz="1600" b="1" smtClean="0">
                <a:solidFill>
                  <a:srgbClr val="D1282E"/>
                </a:solidFill>
              </a:rPr>
              <a:t>L</a:t>
            </a:r>
            <a:r>
              <a:rPr lang="fr-FR" sz="1600" smtClean="0"/>
              <a:t>ations </a:t>
            </a:r>
            <a:r>
              <a:rPr lang="fr-FR" sz="1600" b="1" smtClean="0">
                <a:solidFill>
                  <a:srgbClr val="D1282E"/>
                </a:solidFill>
              </a:rPr>
              <a:t>A</a:t>
            </a:r>
            <a:r>
              <a:rPr lang="fr-FR" sz="1600" smtClean="0"/>
              <a:t>natomo-</a:t>
            </a:r>
            <a:r>
              <a:rPr lang="fr-FR" sz="1600" b="1" smtClean="0">
                <a:solidFill>
                  <a:srgbClr val="D1282E"/>
                </a:solidFill>
              </a:rPr>
              <a:t>Ra</a:t>
            </a:r>
            <a:r>
              <a:rPr lang="fr-FR" sz="1600" smtClean="0"/>
              <a:t>diologiques en IRM de </a:t>
            </a:r>
            <a:r>
              <a:rPr lang="fr-FR" sz="1600" b="1" smtClean="0">
                <a:solidFill>
                  <a:srgbClr val="D1282E"/>
                </a:solidFill>
              </a:rPr>
              <a:t>P</a:t>
            </a:r>
            <a:r>
              <a:rPr lang="fr-FR" sz="1600" smtClean="0"/>
              <a:t>rostate</a:t>
            </a:r>
          </a:p>
        </p:txBody>
      </p:sp>
      <p:sp>
        <p:nvSpPr>
          <p:cNvPr id="7" name="Text Box 57"/>
          <p:cNvSpPr txBox="1">
            <a:spLocks noChangeArrowheads="1"/>
          </p:cNvSpPr>
          <p:nvPr/>
        </p:nvSpPr>
        <p:spPr bwMode="auto">
          <a:xfrm>
            <a:off x="774700" y="1439863"/>
            <a:ext cx="7932738" cy="333375"/>
          </a:xfrm>
          <a:prstGeom prst="rect">
            <a:avLst/>
          </a:prstGeom>
          <a:ln/>
        </p:spPr>
        <p:style>
          <a:lnRef idx="2">
            <a:schemeClr val="dk1"/>
          </a:lnRef>
          <a:fillRef idx="1">
            <a:schemeClr val="lt1"/>
          </a:fillRef>
          <a:effectRef idx="0">
            <a:schemeClr val="dk1"/>
          </a:effectRef>
          <a:fontRef idx="minor">
            <a:schemeClr val="dk1"/>
          </a:fontRef>
        </p:style>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defRPr/>
            </a:pPr>
            <a:r>
              <a:rPr lang="fr-FR" sz="1400" smtClean="0">
                <a:solidFill>
                  <a:srgbClr val="000000"/>
                </a:solidFill>
                <a:latin typeface="Corbel" pitchFamily="34" charset="0"/>
              </a:rPr>
              <a:t>IRM avant ou après biopsie chez tous les patients avec suspicion clinico-biologique de cancer </a:t>
            </a:r>
          </a:p>
        </p:txBody>
      </p:sp>
      <p:sp>
        <p:nvSpPr>
          <p:cNvPr id="8" name="Text Box 58"/>
          <p:cNvSpPr txBox="1">
            <a:spLocks noChangeArrowheads="1"/>
          </p:cNvSpPr>
          <p:nvPr/>
        </p:nvSpPr>
        <p:spPr bwMode="auto">
          <a:xfrm>
            <a:off x="2570163" y="2055813"/>
            <a:ext cx="3398837" cy="307975"/>
          </a:xfrm>
          <a:prstGeom prst="rect">
            <a:avLst/>
          </a:prstGeom>
          <a:ln/>
        </p:spPr>
        <p:style>
          <a:lnRef idx="2">
            <a:schemeClr val="dk1"/>
          </a:lnRef>
          <a:fillRef idx="1">
            <a:schemeClr val="lt1"/>
          </a:fillRef>
          <a:effectRef idx="0">
            <a:schemeClr val="dk1"/>
          </a:effectRef>
          <a:fontRef idx="minor">
            <a:schemeClr val="dk1"/>
          </a:fontRef>
        </p:style>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defRPr/>
            </a:pPr>
            <a:r>
              <a:rPr lang="fr-FR" sz="1400" smtClean="0">
                <a:solidFill>
                  <a:srgbClr val="000000"/>
                </a:solidFill>
                <a:latin typeface="Corbel" pitchFamily="34" charset="0"/>
              </a:rPr>
              <a:t>Sélection des patients prostatectomisés</a:t>
            </a:r>
          </a:p>
        </p:txBody>
      </p:sp>
      <p:sp>
        <p:nvSpPr>
          <p:cNvPr id="9" name="Text Box 59"/>
          <p:cNvSpPr txBox="1">
            <a:spLocks noChangeArrowheads="1"/>
          </p:cNvSpPr>
          <p:nvPr/>
        </p:nvSpPr>
        <p:spPr bwMode="auto">
          <a:xfrm>
            <a:off x="1852613" y="2676525"/>
            <a:ext cx="2705100" cy="546100"/>
          </a:xfrm>
          <a:prstGeom prst="rect">
            <a:avLst/>
          </a:prstGeom>
          <a:ln/>
        </p:spPr>
        <p:style>
          <a:lnRef idx="2">
            <a:schemeClr val="dk1"/>
          </a:lnRef>
          <a:fillRef idx="1">
            <a:schemeClr val="lt1"/>
          </a:fillRef>
          <a:effectRef idx="0">
            <a:schemeClr val="dk1"/>
          </a:effectRef>
          <a:fontRef idx="minor">
            <a:schemeClr val="dk1"/>
          </a:fontRef>
        </p:style>
        <p:txBody>
          <a:bodyPr anchor="b">
            <a:spAutoFit/>
          </a:bodyPr>
          <a:lstStyle/>
          <a:p>
            <a:pPr>
              <a:spcBef>
                <a:spcPct val="20000"/>
              </a:spcBef>
              <a:defRPr/>
            </a:pPr>
            <a:r>
              <a:rPr lang="fr-FR" sz="1400" dirty="0"/>
              <a:t>Relecture en aveugle de leur IRM par 2 radiologues</a:t>
            </a:r>
          </a:p>
        </p:txBody>
      </p:sp>
      <p:sp>
        <p:nvSpPr>
          <p:cNvPr id="10" name="Text Box 60"/>
          <p:cNvSpPr txBox="1">
            <a:spLocks noChangeArrowheads="1"/>
          </p:cNvSpPr>
          <p:nvPr/>
        </p:nvSpPr>
        <p:spPr bwMode="auto">
          <a:xfrm>
            <a:off x="4745038" y="2665413"/>
            <a:ext cx="3962400" cy="546100"/>
          </a:xfrm>
          <a:prstGeom prst="rect">
            <a:avLst/>
          </a:prstGeom>
          <a:ln/>
        </p:spPr>
        <p:style>
          <a:lnRef idx="2">
            <a:schemeClr val="dk1"/>
          </a:lnRef>
          <a:fillRef idx="1">
            <a:schemeClr val="lt1"/>
          </a:fillRef>
          <a:effectRef idx="0">
            <a:schemeClr val="dk1"/>
          </a:effectRef>
          <a:fontRef idx="minor">
            <a:schemeClr val="dk1"/>
          </a:fontRef>
        </p:style>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20000"/>
              </a:spcBef>
              <a:defRPr/>
            </a:pPr>
            <a:r>
              <a:rPr lang="fr-FR" sz="1400" smtClean="0">
                <a:solidFill>
                  <a:srgbClr val="000000"/>
                </a:solidFill>
                <a:latin typeface="Corbel" pitchFamily="34" charset="0"/>
              </a:rPr>
              <a:t>Processing strict de la pièce histologique et analyse microscopique standardisée </a:t>
            </a:r>
          </a:p>
        </p:txBody>
      </p:sp>
      <p:sp>
        <p:nvSpPr>
          <p:cNvPr id="16" name="Line 86"/>
          <p:cNvSpPr>
            <a:spLocks noChangeShapeType="1"/>
          </p:cNvSpPr>
          <p:nvPr/>
        </p:nvSpPr>
        <p:spPr bwMode="auto">
          <a:xfrm>
            <a:off x="4305300" y="1773238"/>
            <a:ext cx="0" cy="2794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fr-FR">
              <a:latin typeface="Arial" charset="0"/>
              <a:ea typeface="ＭＳ Ｐゴシック" charset="0"/>
              <a:cs typeface="ＭＳ Ｐゴシック" charset="0"/>
            </a:endParaRPr>
          </a:p>
        </p:txBody>
      </p:sp>
      <p:sp>
        <p:nvSpPr>
          <p:cNvPr id="23" name="Rectangle 22"/>
          <p:cNvSpPr/>
          <p:nvPr/>
        </p:nvSpPr>
        <p:spPr>
          <a:xfrm>
            <a:off x="2827338" y="3744913"/>
            <a:ext cx="3881437" cy="7302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spcBef>
                <a:spcPct val="20000"/>
              </a:spcBef>
              <a:defRPr/>
            </a:pPr>
            <a:r>
              <a:rPr lang="fr-FR" sz="2000" b="1" dirty="0"/>
              <a:t>CORRELATION ANATOMO-RADIOLOGIQUE</a:t>
            </a:r>
          </a:p>
        </p:txBody>
      </p:sp>
      <p:sp>
        <p:nvSpPr>
          <p:cNvPr id="24" name="Flèche vers le bas 23"/>
          <p:cNvSpPr/>
          <p:nvPr/>
        </p:nvSpPr>
        <p:spPr>
          <a:xfrm>
            <a:off x="3719513" y="3313113"/>
            <a:ext cx="73025" cy="377825"/>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a:ln w="38100" cmpd="sng">
                <a:solidFill>
                  <a:schemeClr val="tx1"/>
                </a:solidFill>
              </a:ln>
              <a:solidFill>
                <a:schemeClr val="tx1"/>
              </a:solidFill>
            </a:endParaRPr>
          </a:p>
        </p:txBody>
      </p:sp>
      <p:sp>
        <p:nvSpPr>
          <p:cNvPr id="25" name="Flèche vers le bas 24"/>
          <p:cNvSpPr/>
          <p:nvPr/>
        </p:nvSpPr>
        <p:spPr>
          <a:xfrm>
            <a:off x="5326063" y="3303588"/>
            <a:ext cx="71437" cy="379412"/>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a:ln w="38100" cmpd="sng">
                <a:solidFill>
                  <a:schemeClr val="tx1"/>
                </a:solidFill>
              </a:ln>
              <a:solidFill>
                <a:schemeClr val="tx1"/>
              </a:solidFill>
            </a:endParaRPr>
          </a:p>
        </p:txBody>
      </p:sp>
      <p:sp>
        <p:nvSpPr>
          <p:cNvPr id="26" name="Text Box 7"/>
          <p:cNvSpPr txBox="1">
            <a:spLocks noChangeArrowheads="1"/>
          </p:cNvSpPr>
          <p:nvPr/>
        </p:nvSpPr>
        <p:spPr bwMode="auto">
          <a:xfrm>
            <a:off x="80963" y="3430588"/>
            <a:ext cx="1997075" cy="3074987"/>
          </a:xfrm>
          <a:prstGeom prst="rect">
            <a:avLst/>
          </a:prstGeom>
          <a:noFill/>
          <a:ln w="25400">
            <a:solidFill>
              <a:srgbClr val="D1282E"/>
            </a:solidFill>
            <a:miter lim="800000"/>
            <a:headEnd/>
            <a:tailEnd/>
          </a:ln>
          <a:effectLst/>
          <a:extLst>
            <a:ext uri="{909E8E84-426E-40dd-AFC4-6F175D3DCCD1}">
              <a14:hiddenFill xmlns:a14="http://schemas.microsoft.com/office/drawing/2010/main">
                <a:solidFill>
                  <a:srgbClr val="2D1AB8"/>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tabLst>
                <a:tab pos="355600" algn="l"/>
              </a:tabLst>
              <a:defRPr sz="2400">
                <a:solidFill>
                  <a:schemeClr val="tx1"/>
                </a:solidFill>
                <a:latin typeface="Arial" pitchFamily="34" charset="0"/>
                <a:ea typeface="ＭＳ Ｐゴシック" pitchFamily="34" charset="-128"/>
              </a:defRPr>
            </a:lvl1pPr>
            <a:lvl2pPr marL="742950" indent="-285750" eaLnBrk="0" hangingPunct="0">
              <a:tabLst>
                <a:tab pos="355600" algn="l"/>
              </a:tabLst>
              <a:defRPr sz="2400">
                <a:solidFill>
                  <a:schemeClr val="tx1"/>
                </a:solidFill>
                <a:latin typeface="Arial" pitchFamily="34" charset="0"/>
                <a:ea typeface="ＭＳ Ｐゴシック" pitchFamily="34" charset="-128"/>
              </a:defRPr>
            </a:lvl2pPr>
            <a:lvl3pPr marL="1143000" indent="-228600" eaLnBrk="0" hangingPunct="0">
              <a:tabLst>
                <a:tab pos="355600" algn="l"/>
              </a:tabLst>
              <a:defRPr sz="2400">
                <a:solidFill>
                  <a:schemeClr val="tx1"/>
                </a:solidFill>
                <a:latin typeface="Arial" pitchFamily="34" charset="0"/>
                <a:ea typeface="ＭＳ Ｐゴシック" pitchFamily="34" charset="-128"/>
              </a:defRPr>
            </a:lvl3pPr>
            <a:lvl4pPr marL="1600200" indent="-228600" eaLnBrk="0" hangingPunct="0">
              <a:tabLst>
                <a:tab pos="355600" algn="l"/>
              </a:tabLst>
              <a:defRPr sz="2400">
                <a:solidFill>
                  <a:schemeClr val="tx1"/>
                </a:solidFill>
                <a:latin typeface="Arial" pitchFamily="34" charset="0"/>
                <a:ea typeface="ＭＳ Ｐゴシック" pitchFamily="34" charset="-128"/>
              </a:defRPr>
            </a:lvl4pPr>
            <a:lvl5pPr marL="2057400" indent="-228600" eaLnBrk="0" hangingPunct="0">
              <a:tabLst>
                <a:tab pos="355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55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55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55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55600" algn="l"/>
              </a:tabLst>
              <a:defRPr sz="2400">
                <a:solidFill>
                  <a:schemeClr val="tx1"/>
                </a:solidFill>
                <a:latin typeface="Arial" pitchFamily="34" charset="0"/>
                <a:ea typeface="ＭＳ Ｐゴシック" pitchFamily="34" charset="-128"/>
              </a:defRPr>
            </a:lvl9pPr>
          </a:lstStyle>
          <a:p>
            <a:pPr eaLnBrk="1" hangingPunct="1">
              <a:spcBef>
                <a:spcPct val="50000"/>
              </a:spcBef>
              <a:defRPr/>
            </a:pPr>
            <a:r>
              <a:rPr lang="fr-FR" sz="1100" b="1" smtClean="0">
                <a:solidFill>
                  <a:srgbClr val="000000"/>
                </a:solidFill>
              </a:rPr>
              <a:t>1.</a:t>
            </a:r>
            <a:r>
              <a:rPr lang="fr-FR" sz="1100" smtClean="0">
                <a:solidFill>
                  <a:srgbClr val="000000"/>
                </a:solidFill>
              </a:rPr>
              <a:t> </a:t>
            </a:r>
            <a:r>
              <a:rPr lang="fr-FR" sz="1100" b="1" smtClean="0"/>
              <a:t>Caractérisation précise des foyers suspects :</a:t>
            </a:r>
          </a:p>
          <a:p>
            <a:pPr eaLnBrk="1" hangingPunct="1">
              <a:spcBef>
                <a:spcPct val="50000"/>
              </a:spcBef>
              <a:defRPr/>
            </a:pPr>
            <a:r>
              <a:rPr lang="fr-FR" sz="1100" smtClean="0"/>
              <a:t> </a:t>
            </a:r>
            <a:r>
              <a:rPr lang="fr-FR" sz="1000" smtClean="0"/>
              <a:t>morphologie, signal, localisation</a:t>
            </a:r>
          </a:p>
          <a:p>
            <a:pPr eaLnBrk="1" hangingPunct="1">
              <a:spcBef>
                <a:spcPct val="50000"/>
              </a:spcBef>
              <a:defRPr/>
            </a:pPr>
            <a:r>
              <a:rPr lang="fr-FR" sz="1100" b="1" smtClean="0">
                <a:solidFill>
                  <a:srgbClr val="000000"/>
                </a:solidFill>
              </a:rPr>
              <a:t>2.</a:t>
            </a:r>
            <a:r>
              <a:rPr lang="fr-FR" sz="1100" smtClean="0">
                <a:solidFill>
                  <a:srgbClr val="000000"/>
                </a:solidFill>
              </a:rPr>
              <a:t> </a:t>
            </a:r>
            <a:r>
              <a:rPr lang="fr-FR" sz="1100" b="1" smtClean="0"/>
              <a:t>Attribution d</a:t>
            </a:r>
            <a:r>
              <a:rPr lang="ja-JP" altLang="fr-FR" sz="1100" b="1" smtClean="0"/>
              <a:t>’</a:t>
            </a:r>
            <a:r>
              <a:rPr lang="fr-FR" altLang="ja-JP" sz="1100" b="1" smtClean="0"/>
              <a:t>un score de degré de suspicion de malignité :</a:t>
            </a:r>
          </a:p>
          <a:p>
            <a:pPr eaLnBrk="1" hangingPunct="1">
              <a:spcBef>
                <a:spcPct val="50000"/>
              </a:spcBef>
              <a:defRPr/>
            </a:pPr>
            <a:r>
              <a:rPr lang="fr-FR" sz="1000" b="1" smtClean="0"/>
              <a:t>	0 </a:t>
            </a:r>
            <a:r>
              <a:rPr lang="fr-FR" sz="1000" smtClean="0"/>
              <a:t>: bénignité certaine</a:t>
            </a:r>
          </a:p>
          <a:p>
            <a:pPr eaLnBrk="1" hangingPunct="1">
              <a:spcBef>
                <a:spcPct val="50000"/>
              </a:spcBef>
              <a:defRPr/>
            </a:pPr>
            <a:r>
              <a:rPr lang="fr-FR" sz="1000" b="1" smtClean="0"/>
              <a:t>	1</a:t>
            </a:r>
            <a:r>
              <a:rPr lang="fr-FR" sz="1000" smtClean="0"/>
              <a:t> : probablement bénin</a:t>
            </a:r>
          </a:p>
          <a:p>
            <a:pPr eaLnBrk="1" hangingPunct="1">
              <a:spcBef>
                <a:spcPct val="50000"/>
              </a:spcBef>
              <a:defRPr/>
            </a:pPr>
            <a:r>
              <a:rPr lang="fr-FR" sz="1000" b="1" smtClean="0"/>
              <a:t>	2</a:t>
            </a:r>
            <a:r>
              <a:rPr lang="fr-FR" sz="1000" smtClean="0"/>
              <a:t> : intermédiaire</a:t>
            </a:r>
          </a:p>
          <a:p>
            <a:pPr eaLnBrk="1" hangingPunct="1">
              <a:spcBef>
                <a:spcPct val="50000"/>
              </a:spcBef>
              <a:defRPr/>
            </a:pPr>
            <a:r>
              <a:rPr lang="fr-FR" sz="1000" b="1" smtClean="0"/>
              <a:t>	3</a:t>
            </a:r>
            <a:r>
              <a:rPr lang="fr-FR" sz="1000" smtClean="0"/>
              <a:t> : probablement malin</a:t>
            </a:r>
          </a:p>
          <a:p>
            <a:pPr eaLnBrk="1" hangingPunct="1">
              <a:spcBef>
                <a:spcPct val="50000"/>
              </a:spcBef>
              <a:defRPr/>
            </a:pPr>
            <a:r>
              <a:rPr lang="fr-FR" sz="1000" b="1" smtClean="0"/>
              <a:t>	4</a:t>
            </a:r>
            <a:r>
              <a:rPr lang="fr-FR" sz="1000" smtClean="0"/>
              <a:t> : malignité certaine</a:t>
            </a:r>
            <a:endParaRPr lang="fr-FR" sz="1000" b="1" smtClean="0"/>
          </a:p>
          <a:p>
            <a:pPr eaLnBrk="1" hangingPunct="1">
              <a:spcBef>
                <a:spcPct val="50000"/>
              </a:spcBef>
              <a:defRPr/>
            </a:pPr>
            <a:r>
              <a:rPr lang="fr-FR" sz="1100" b="1" smtClean="0">
                <a:solidFill>
                  <a:srgbClr val="000000"/>
                </a:solidFill>
              </a:rPr>
              <a:t>3.</a:t>
            </a:r>
            <a:r>
              <a:rPr lang="fr-FR" sz="1100" smtClean="0">
                <a:solidFill>
                  <a:srgbClr val="000000"/>
                </a:solidFill>
              </a:rPr>
              <a:t> </a:t>
            </a:r>
            <a:r>
              <a:rPr lang="fr-FR" sz="1100" b="1" smtClean="0"/>
              <a:t>Contourage</a:t>
            </a:r>
            <a:r>
              <a:rPr lang="fr-FR" sz="1100" smtClean="0"/>
              <a:t> des cibles et </a:t>
            </a:r>
            <a:r>
              <a:rPr lang="fr-FR" sz="1100" b="1" smtClean="0"/>
              <a:t>volumétrie</a:t>
            </a:r>
          </a:p>
        </p:txBody>
      </p:sp>
      <p:sp>
        <p:nvSpPr>
          <p:cNvPr id="28" name="Text Box 7"/>
          <p:cNvSpPr txBox="1">
            <a:spLocks noChangeArrowheads="1"/>
          </p:cNvSpPr>
          <p:nvPr/>
        </p:nvSpPr>
        <p:spPr bwMode="auto">
          <a:xfrm>
            <a:off x="6781800" y="3957638"/>
            <a:ext cx="1998663" cy="2547937"/>
          </a:xfrm>
          <a:prstGeom prst="rect">
            <a:avLst/>
          </a:prstGeom>
          <a:noFill/>
          <a:ln w="25400">
            <a:solidFill>
              <a:srgbClr val="D1282E"/>
            </a:solidFill>
            <a:miter lim="800000"/>
            <a:headEnd/>
            <a:tailEnd/>
          </a:ln>
          <a:effectLst/>
          <a:extLst>
            <a:ext uri="{909E8E84-426E-40dd-AFC4-6F175D3DCCD1}">
              <a14:hiddenFill xmlns:a14="http://schemas.microsoft.com/office/drawing/2010/main">
                <a:solidFill>
                  <a:srgbClr val="2D1AB8"/>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marL="228600" indent="-228600" eaLnBrk="0" hangingPunct="0">
              <a:tabLst>
                <a:tab pos="355600" algn="l"/>
              </a:tabLst>
              <a:defRPr sz="2400">
                <a:solidFill>
                  <a:schemeClr val="tx1"/>
                </a:solidFill>
                <a:latin typeface="Arial" pitchFamily="34" charset="0"/>
                <a:ea typeface="ＭＳ Ｐゴシック" pitchFamily="34" charset="-128"/>
              </a:defRPr>
            </a:lvl1pPr>
            <a:lvl2pPr marL="742950" indent="-285750" eaLnBrk="0" hangingPunct="0">
              <a:tabLst>
                <a:tab pos="355600" algn="l"/>
              </a:tabLst>
              <a:defRPr sz="2400">
                <a:solidFill>
                  <a:schemeClr val="tx1"/>
                </a:solidFill>
                <a:latin typeface="Arial" pitchFamily="34" charset="0"/>
                <a:ea typeface="ＭＳ Ｐゴシック" pitchFamily="34" charset="-128"/>
              </a:defRPr>
            </a:lvl2pPr>
            <a:lvl3pPr marL="1143000" indent="-228600" eaLnBrk="0" hangingPunct="0">
              <a:tabLst>
                <a:tab pos="355600" algn="l"/>
              </a:tabLst>
              <a:defRPr sz="2400">
                <a:solidFill>
                  <a:schemeClr val="tx1"/>
                </a:solidFill>
                <a:latin typeface="Arial" pitchFamily="34" charset="0"/>
                <a:ea typeface="ＭＳ Ｐゴシック" pitchFamily="34" charset="-128"/>
              </a:defRPr>
            </a:lvl3pPr>
            <a:lvl4pPr marL="1600200" indent="-228600" eaLnBrk="0" hangingPunct="0">
              <a:tabLst>
                <a:tab pos="355600" algn="l"/>
              </a:tabLst>
              <a:defRPr sz="2400">
                <a:solidFill>
                  <a:schemeClr val="tx1"/>
                </a:solidFill>
                <a:latin typeface="Arial" pitchFamily="34" charset="0"/>
                <a:ea typeface="ＭＳ Ｐゴシック" pitchFamily="34" charset="-128"/>
              </a:defRPr>
            </a:lvl4pPr>
            <a:lvl5pPr marL="2057400" indent="-228600" eaLnBrk="0" hangingPunct="0">
              <a:tabLst>
                <a:tab pos="355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55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55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55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55600" algn="l"/>
              </a:tabLst>
              <a:defRPr sz="2400">
                <a:solidFill>
                  <a:schemeClr val="tx1"/>
                </a:solidFill>
                <a:latin typeface="Arial" pitchFamily="34" charset="0"/>
                <a:ea typeface="ＭＳ Ｐゴシック" pitchFamily="34" charset="-128"/>
              </a:defRPr>
            </a:lvl9pPr>
          </a:lstStyle>
          <a:p>
            <a:pPr eaLnBrk="1" hangingPunct="1">
              <a:spcBef>
                <a:spcPct val="50000"/>
              </a:spcBef>
              <a:buFontTx/>
              <a:buAutoNum type="arabicPeriod"/>
              <a:defRPr/>
            </a:pPr>
            <a:r>
              <a:rPr lang="fr-FR" sz="1100" b="1" smtClean="0"/>
              <a:t>Contourage</a:t>
            </a:r>
            <a:r>
              <a:rPr lang="fr-FR" sz="1100" smtClean="0"/>
              <a:t> des foyers tumoraux : chacun est dénommé par une lettre (A, B, C…)</a:t>
            </a:r>
          </a:p>
          <a:p>
            <a:pPr eaLnBrk="1" hangingPunct="1">
              <a:spcBef>
                <a:spcPct val="50000"/>
              </a:spcBef>
              <a:buFontTx/>
              <a:buAutoNum type="arabicPeriod"/>
              <a:defRPr/>
            </a:pPr>
            <a:r>
              <a:rPr lang="fr-FR" sz="1100" b="1" smtClean="0"/>
              <a:t>Caractéristiques</a:t>
            </a:r>
            <a:r>
              <a:rPr lang="fr-FR" sz="1100" smtClean="0"/>
              <a:t> anapath : Gleason, architecture…</a:t>
            </a:r>
          </a:p>
          <a:p>
            <a:pPr eaLnBrk="1" hangingPunct="1">
              <a:spcBef>
                <a:spcPct val="50000"/>
              </a:spcBef>
              <a:buFontTx/>
              <a:buAutoNum type="arabicPeriod"/>
              <a:defRPr/>
            </a:pPr>
            <a:r>
              <a:rPr lang="fr-FR" sz="1100" b="1" smtClean="0"/>
              <a:t>Volumétrie </a:t>
            </a:r>
            <a:r>
              <a:rPr lang="fr-FR" sz="1100" smtClean="0"/>
              <a:t>précise après numérisation des grandes coupes sélectionnées tous les 3mm</a:t>
            </a:r>
          </a:p>
          <a:p>
            <a:pPr eaLnBrk="1" hangingPunct="1">
              <a:spcBef>
                <a:spcPct val="50000"/>
              </a:spcBef>
              <a:defRPr/>
            </a:pPr>
            <a:endParaRPr lang="fr-FR" sz="1100" b="1" smtClean="0"/>
          </a:p>
        </p:txBody>
      </p:sp>
      <p:pic>
        <p:nvPicPr>
          <p:cNvPr id="24589" name="Picture 5" descr="coupe anapath abc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438" y="4770438"/>
            <a:ext cx="188118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86"/>
          <p:cNvSpPr>
            <a:spLocks noChangeShapeType="1"/>
          </p:cNvSpPr>
          <p:nvPr/>
        </p:nvSpPr>
        <p:spPr bwMode="auto">
          <a:xfrm>
            <a:off x="3160713" y="2408238"/>
            <a:ext cx="0" cy="2794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fr-FR">
              <a:latin typeface="Arial" charset="0"/>
              <a:ea typeface="ＭＳ Ｐゴシック" charset="0"/>
              <a:cs typeface="ＭＳ Ｐゴシック" charset="0"/>
            </a:endParaRPr>
          </a:p>
        </p:txBody>
      </p:sp>
      <p:sp>
        <p:nvSpPr>
          <p:cNvPr id="33" name="Line 86"/>
          <p:cNvSpPr>
            <a:spLocks noChangeShapeType="1"/>
          </p:cNvSpPr>
          <p:nvPr/>
        </p:nvSpPr>
        <p:spPr bwMode="auto">
          <a:xfrm>
            <a:off x="5556250" y="2363788"/>
            <a:ext cx="0" cy="2794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fr-FR">
              <a:latin typeface="Arial" charset="0"/>
              <a:ea typeface="ＭＳ Ｐゴシック" charset="0"/>
              <a:cs typeface="ＭＳ Ｐゴシック" charset="0"/>
            </a:endParaRPr>
          </a:p>
        </p:txBody>
      </p:sp>
      <p:pic>
        <p:nvPicPr>
          <p:cNvPr id="24592" name="Picture 6" descr="Capture d’écran 2010-09-05 à 18"/>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195513" y="4689475"/>
            <a:ext cx="25495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882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9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3" grpId="0" animBg="1"/>
      <p:bldP spid="24" grpId="0" animBg="1"/>
      <p:bldP spid="25" grpId="0" animBg="1"/>
      <p:bldP spid="26"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242507"/>
            <a:ext cx="7772400" cy="1470025"/>
          </a:xfrm>
        </p:spPr>
        <p:txBody>
          <a:bodyPr>
            <a:noAutofit/>
          </a:bodyPr>
          <a:lstStyle/>
          <a:p>
            <a:r>
              <a:rPr lang="fr-FR" sz="3700" b="1" dirty="0">
                <a:solidFill>
                  <a:srgbClr val="1F497D"/>
                </a:solidFill>
                <a:latin typeface="Calibri"/>
                <a:ea typeface="+mn-ea"/>
                <a:cs typeface="+mn-cs"/>
              </a:rPr>
              <a:t>Ultrasons transrectaux pour le traitement du cancer de la prostate</a:t>
            </a:r>
            <a:br>
              <a:rPr lang="fr-FR" sz="3700" b="1" dirty="0">
                <a:solidFill>
                  <a:srgbClr val="1F497D"/>
                </a:solidFill>
                <a:latin typeface="Calibri"/>
                <a:ea typeface="+mn-ea"/>
                <a:cs typeface="+mn-cs"/>
              </a:rPr>
            </a:br>
            <a:endParaRPr lang="fr-FR" sz="3700" b="1" dirty="0">
              <a:solidFill>
                <a:srgbClr val="1F497D"/>
              </a:solidFill>
              <a:latin typeface="Calibri"/>
              <a:ea typeface="+mn-ea"/>
              <a:cs typeface="+mn-cs"/>
            </a:endParaRPr>
          </a:p>
        </p:txBody>
      </p:sp>
      <p:pic>
        <p:nvPicPr>
          <p:cNvPr id="6" name="Image 33"/>
          <p:cNvPicPr>
            <a:picLocks noChangeAspect="1"/>
          </p:cNvPicPr>
          <p:nvPr/>
        </p:nvPicPr>
        <p:blipFill rotWithShape="1">
          <a:blip r:embed="rId2" cstate="email">
            <a:extLst>
              <a:ext uri="{28A0092B-C50C-407E-A947-70E740481C1C}">
                <a14:useLocalDpi xmlns:a14="http://schemas.microsoft.com/office/drawing/2010/main"/>
              </a:ext>
            </a:extLst>
          </a:blip>
          <a:srcRect t="9342" r="3757" b="26160"/>
          <a:stretch/>
        </p:blipFill>
        <p:spPr bwMode="auto">
          <a:xfrm>
            <a:off x="3112056" y="1654673"/>
            <a:ext cx="3151266" cy="149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75241" y="1574223"/>
            <a:ext cx="2042427" cy="157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108" y="1889791"/>
            <a:ext cx="2987433" cy="125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ZoneTexte 1"/>
          <p:cNvSpPr txBox="1"/>
          <p:nvPr/>
        </p:nvSpPr>
        <p:spPr>
          <a:xfrm>
            <a:off x="481084" y="3935583"/>
            <a:ext cx="7772400" cy="1569660"/>
          </a:xfrm>
          <a:prstGeom prst="rect">
            <a:avLst/>
          </a:prstGeom>
          <a:noFill/>
          <a:ln>
            <a:solidFill>
              <a:schemeClr val="tx1"/>
            </a:solidFill>
          </a:ln>
        </p:spPr>
        <p:txBody>
          <a:bodyPr wrap="square" rtlCol="0">
            <a:spAutoFit/>
          </a:bodyPr>
          <a:lstStyle/>
          <a:p>
            <a:pPr marL="342900" indent="-342900">
              <a:buFont typeface="+mj-lt"/>
              <a:buAutoNum type="arabicPeriod"/>
            </a:pPr>
            <a:r>
              <a:rPr lang="fr-FR" altLang="ja-JP" sz="2400" dirty="0" smtClean="0">
                <a:solidFill>
                  <a:srgbClr val="FF0000"/>
                </a:solidFill>
                <a:latin typeface="Arial" charset="0"/>
                <a:ea typeface="ＭＳ Ｐゴシック" charset="0"/>
              </a:rPr>
              <a:t>De l’ablation totale de la prostate à la thérapie focale </a:t>
            </a:r>
          </a:p>
          <a:p>
            <a:pPr marL="342900" indent="-342900">
              <a:buFont typeface="+mj-lt"/>
              <a:buAutoNum type="arabicPeriod"/>
            </a:pPr>
            <a:endParaRPr lang="fr-FR" altLang="ja-JP" sz="2400" dirty="0">
              <a:latin typeface="Arial" charset="0"/>
              <a:ea typeface="ＭＳ Ｐゴシック" charset="0"/>
            </a:endParaRPr>
          </a:p>
          <a:p>
            <a:pPr marL="342900" indent="-342900">
              <a:buFont typeface="+mj-lt"/>
              <a:buAutoNum type="arabicPeriod"/>
            </a:pPr>
            <a:r>
              <a:rPr lang="fr-FR" altLang="ja-JP" sz="2400" dirty="0" smtClean="0">
                <a:latin typeface="Arial" charset="0"/>
                <a:ea typeface="ＭＳ Ｐゴシック" charset="0"/>
              </a:rPr>
              <a:t>Vers un traitement focal rationnel ?</a:t>
            </a:r>
          </a:p>
          <a:p>
            <a:pPr lvl="1"/>
            <a:r>
              <a:rPr lang="fr-FR" altLang="ja-JP" sz="2400" i="1" dirty="0" smtClean="0">
                <a:latin typeface="Arial" charset="0"/>
                <a:ea typeface="ＭＳ Ｐゴシック" charset="0"/>
              </a:rPr>
              <a:t>Les défis de l’imagerie</a:t>
            </a:r>
            <a:endParaRPr lang="fr-FR" altLang="ja-JP" sz="2400" i="1" dirty="0">
              <a:latin typeface="Arial" charset="0"/>
              <a:ea typeface="ＭＳ Ｐゴシック" charset="0"/>
            </a:endParaRPr>
          </a:p>
        </p:txBody>
      </p:sp>
    </p:spTree>
    <p:extLst>
      <p:ext uri="{BB962C8B-B14F-4D97-AF65-F5344CB8AC3E}">
        <p14:creationId xmlns:p14="http://schemas.microsoft.com/office/powerpoint/2010/main" val="34554251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1268760"/>
            <a:ext cx="9144000" cy="319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re 3"/>
          <p:cNvSpPr>
            <a:spLocks noGrp="1"/>
          </p:cNvSpPr>
          <p:nvPr>
            <p:ph type="title"/>
          </p:nvPr>
        </p:nvSpPr>
        <p:spPr>
          <a:xfrm>
            <a:off x="457200" y="116632"/>
            <a:ext cx="8229600" cy="922114"/>
          </a:xfrm>
        </p:spPr>
        <p:txBody>
          <a:bodyPr/>
          <a:lstStyle/>
          <a:p>
            <a:r>
              <a:rPr lang="fr-FR" dirty="0" smtClean="0"/>
              <a:t>Taux de détection</a:t>
            </a:r>
            <a:endParaRPr lang="fr-FR" dirty="0"/>
          </a:p>
        </p:txBody>
      </p:sp>
      <p:sp>
        <p:nvSpPr>
          <p:cNvPr id="6" name="Espace réservé du contenu 5"/>
          <p:cNvSpPr>
            <a:spLocks noGrp="1"/>
          </p:cNvSpPr>
          <p:nvPr>
            <p:ph idx="1"/>
          </p:nvPr>
        </p:nvSpPr>
        <p:spPr>
          <a:xfrm>
            <a:off x="457201" y="4797152"/>
            <a:ext cx="8229600" cy="1872208"/>
          </a:xfrm>
        </p:spPr>
        <p:txBody>
          <a:bodyPr>
            <a:normAutofit fontScale="62500" lnSpcReduction="20000"/>
          </a:bodyPr>
          <a:lstStyle/>
          <a:p>
            <a:r>
              <a:rPr lang="fr-FR" dirty="0" err="1" smtClean="0"/>
              <a:t>Gleason</a:t>
            </a:r>
            <a:r>
              <a:rPr lang="fr-FR" dirty="0" smtClean="0"/>
              <a:t> 8-9, tous volumes : 95.7 %</a:t>
            </a:r>
          </a:p>
          <a:p>
            <a:r>
              <a:rPr lang="fr-FR" dirty="0" err="1" smtClean="0"/>
              <a:t>Gleason</a:t>
            </a:r>
            <a:r>
              <a:rPr lang="fr-FR" dirty="0" smtClean="0"/>
              <a:t> 7, &gt; 0.5cc : 82.5-86 %</a:t>
            </a:r>
          </a:p>
          <a:p>
            <a:endParaRPr lang="fr-FR" dirty="0" smtClean="0"/>
          </a:p>
          <a:p>
            <a:r>
              <a:rPr lang="fr-FR" dirty="0" err="1" smtClean="0"/>
              <a:t>Gleason</a:t>
            </a:r>
            <a:r>
              <a:rPr lang="fr-FR" dirty="0" smtClean="0"/>
              <a:t> 7, &lt; 0.5 cc : 59.3-62.9 %</a:t>
            </a:r>
          </a:p>
          <a:p>
            <a:r>
              <a:rPr lang="fr-FR" dirty="0" err="1" smtClean="0"/>
              <a:t>Gleason</a:t>
            </a:r>
            <a:r>
              <a:rPr lang="fr-FR" dirty="0" smtClean="0"/>
              <a:t> 6, 0.5-2 cc : 48.3-62 %</a:t>
            </a:r>
          </a:p>
          <a:p>
            <a:r>
              <a:rPr lang="fr-FR" dirty="0" err="1"/>
              <a:t>Gleason</a:t>
            </a:r>
            <a:r>
              <a:rPr lang="fr-FR" dirty="0"/>
              <a:t> 6, &gt; 2 cc : 77.7 %</a:t>
            </a:r>
          </a:p>
          <a:p>
            <a:endParaRPr lang="fr-FR" dirty="0" smtClean="0"/>
          </a:p>
        </p:txBody>
      </p:sp>
      <p:sp>
        <p:nvSpPr>
          <p:cNvPr id="2" name="ZoneTexte 1"/>
          <p:cNvSpPr txBox="1"/>
          <p:nvPr/>
        </p:nvSpPr>
        <p:spPr>
          <a:xfrm>
            <a:off x="4776710" y="6359867"/>
            <a:ext cx="4348370" cy="400110"/>
          </a:xfrm>
          <a:prstGeom prst="rect">
            <a:avLst/>
          </a:prstGeom>
          <a:noFill/>
        </p:spPr>
        <p:txBody>
          <a:bodyPr wrap="none" rtlCol="0">
            <a:spAutoFit/>
          </a:bodyPr>
          <a:lstStyle/>
          <a:p>
            <a:r>
              <a:rPr lang="fr-FR" sz="2000" dirty="0" err="1" smtClean="0"/>
              <a:t>Bratan</a:t>
            </a:r>
            <a:r>
              <a:rPr lang="fr-FR" sz="2000" dirty="0" smtClean="0"/>
              <a:t> F et al. </a:t>
            </a:r>
            <a:r>
              <a:rPr lang="fr-FR" sz="2000" dirty="0" err="1" smtClean="0"/>
              <a:t>Eur</a:t>
            </a:r>
            <a:r>
              <a:rPr lang="fr-FR" sz="2000" dirty="0" smtClean="0"/>
              <a:t> </a:t>
            </a:r>
            <a:r>
              <a:rPr lang="fr-FR" sz="2000" dirty="0" err="1" smtClean="0"/>
              <a:t>Radiol</a:t>
            </a:r>
            <a:r>
              <a:rPr lang="fr-FR" sz="2000" dirty="0" smtClean="0"/>
              <a:t> 2013; 23:2019 </a:t>
            </a:r>
            <a:endParaRPr lang="fr-FR" sz="2000" dirty="0"/>
          </a:p>
        </p:txBody>
      </p:sp>
    </p:spTree>
    <p:extLst>
      <p:ext uri="{BB962C8B-B14F-4D97-AF65-F5344CB8AC3E}">
        <p14:creationId xmlns:p14="http://schemas.microsoft.com/office/powerpoint/2010/main" val="1544351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Détection tumorale</a:t>
            </a:r>
            <a:endParaRPr lang="fr-FR" dirty="0"/>
          </a:p>
        </p:txBody>
      </p:sp>
      <p:sp>
        <p:nvSpPr>
          <p:cNvPr id="3" name="Espace réservé du contenu 2"/>
          <p:cNvSpPr>
            <a:spLocks noGrp="1"/>
          </p:cNvSpPr>
          <p:nvPr>
            <p:ph idx="1"/>
          </p:nvPr>
        </p:nvSpPr>
        <p:spPr/>
        <p:txBody>
          <a:bodyPr/>
          <a:lstStyle/>
          <a:p>
            <a:r>
              <a:rPr lang="fr-FR" dirty="0" smtClean="0"/>
              <a:t>Comparaison aux biopsies systématiques et ciblées</a:t>
            </a:r>
          </a:p>
          <a:p>
            <a:pPr lvl="1"/>
            <a:r>
              <a:rPr lang="fr-FR" dirty="0" smtClean="0"/>
              <a:t>Biopsies ciblées</a:t>
            </a:r>
          </a:p>
          <a:p>
            <a:pPr lvl="2"/>
            <a:r>
              <a:rPr lang="fr-FR" dirty="0" smtClean="0"/>
              <a:t>Meilleure détection des cancers agressifs </a:t>
            </a:r>
          </a:p>
          <a:p>
            <a:pPr lvl="2"/>
            <a:r>
              <a:rPr lang="fr-FR" dirty="0" smtClean="0"/>
              <a:t>Moindre détection des cancers « non significatifs »</a:t>
            </a:r>
          </a:p>
          <a:p>
            <a:pPr lvl="2"/>
            <a:r>
              <a:rPr lang="fr-FR" dirty="0" smtClean="0"/>
              <a:t>Meilleure appréciation de l’agressivité tumorale (?)</a:t>
            </a:r>
            <a:endParaRPr lang="fr-FR" dirty="0"/>
          </a:p>
        </p:txBody>
      </p:sp>
      <p:sp>
        <p:nvSpPr>
          <p:cNvPr id="4" name="ZoneTexte 3"/>
          <p:cNvSpPr txBox="1"/>
          <p:nvPr/>
        </p:nvSpPr>
        <p:spPr>
          <a:xfrm>
            <a:off x="4722124" y="5422879"/>
            <a:ext cx="3820020" cy="1015663"/>
          </a:xfrm>
          <a:prstGeom prst="rect">
            <a:avLst/>
          </a:prstGeom>
          <a:noFill/>
        </p:spPr>
        <p:txBody>
          <a:bodyPr wrap="none" rtlCol="0">
            <a:spAutoFit/>
          </a:bodyPr>
          <a:lstStyle/>
          <a:p>
            <a:r>
              <a:rPr lang="fr-FR" sz="2000" dirty="0" err="1" smtClean="0"/>
              <a:t>Schoots</a:t>
            </a:r>
            <a:r>
              <a:rPr lang="fr-FR" sz="2000" dirty="0" smtClean="0"/>
              <a:t> IG, </a:t>
            </a:r>
            <a:r>
              <a:rPr lang="fr-FR" sz="2000" dirty="0" err="1" smtClean="0"/>
              <a:t>Eur</a:t>
            </a:r>
            <a:r>
              <a:rPr lang="fr-FR" sz="2000" dirty="0" smtClean="0"/>
              <a:t> </a:t>
            </a:r>
            <a:r>
              <a:rPr lang="fr-FR" sz="2000" dirty="0" err="1" smtClean="0"/>
              <a:t>Urol</a:t>
            </a:r>
            <a:r>
              <a:rPr lang="fr-FR" sz="2000" dirty="0" smtClean="0"/>
              <a:t> 2015; 68:438</a:t>
            </a:r>
          </a:p>
          <a:p>
            <a:r>
              <a:rPr lang="fr-FR" sz="2000" dirty="0" err="1" smtClean="0"/>
              <a:t>Futterer</a:t>
            </a:r>
            <a:r>
              <a:rPr lang="fr-FR" sz="2000" dirty="0" smtClean="0"/>
              <a:t> JJ, </a:t>
            </a:r>
            <a:r>
              <a:rPr lang="fr-FR" sz="2000" dirty="0" err="1" smtClean="0"/>
              <a:t>Eur</a:t>
            </a:r>
            <a:r>
              <a:rPr lang="fr-FR" sz="2000" dirty="0" smtClean="0"/>
              <a:t> </a:t>
            </a:r>
            <a:r>
              <a:rPr lang="fr-FR" sz="2000" dirty="0" err="1" smtClean="0"/>
              <a:t>Urol</a:t>
            </a:r>
            <a:r>
              <a:rPr lang="fr-FR" sz="2000" dirty="0" smtClean="0"/>
              <a:t> 2015; 68:1045</a:t>
            </a:r>
          </a:p>
          <a:p>
            <a:r>
              <a:rPr lang="fr-FR" sz="2000" dirty="0" smtClean="0"/>
              <a:t>Le JD, </a:t>
            </a:r>
            <a:r>
              <a:rPr lang="en-US" sz="2000" dirty="0" smtClean="0"/>
              <a:t>J </a:t>
            </a:r>
            <a:r>
              <a:rPr lang="en-US" sz="2000" dirty="0"/>
              <a:t>Urol. </a:t>
            </a:r>
            <a:r>
              <a:rPr lang="en-US" sz="2000" dirty="0" smtClean="0"/>
              <a:t>2014;192:1367</a:t>
            </a:r>
            <a:endParaRPr lang="fr-FR" sz="2000" dirty="0"/>
          </a:p>
        </p:txBody>
      </p:sp>
    </p:spTree>
    <p:extLst>
      <p:ext uri="{BB962C8B-B14F-4D97-AF65-F5344CB8AC3E}">
        <p14:creationId xmlns:p14="http://schemas.microsoft.com/office/powerpoint/2010/main" val="1830397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4513"/>
            <a:ext cx="8229600" cy="1143000"/>
          </a:xfrm>
        </p:spPr>
        <p:txBody>
          <a:bodyPr/>
          <a:lstStyle/>
          <a:p>
            <a:r>
              <a:rPr lang="fr-FR" dirty="0" smtClean="0"/>
              <a:t>IRM avant biopsie</a:t>
            </a:r>
            <a:endParaRPr lang="fr-FR" dirty="0"/>
          </a:p>
        </p:txBody>
      </p:sp>
      <p:sp>
        <p:nvSpPr>
          <p:cNvPr id="3" name="Espace réservé du contenu 2"/>
          <p:cNvSpPr>
            <a:spLocks noGrp="1"/>
          </p:cNvSpPr>
          <p:nvPr>
            <p:ph idx="1"/>
          </p:nvPr>
        </p:nvSpPr>
        <p:spPr>
          <a:xfrm>
            <a:off x="457200" y="1284573"/>
            <a:ext cx="8229600" cy="4525963"/>
          </a:xfrm>
        </p:spPr>
        <p:txBody>
          <a:bodyPr>
            <a:normAutofit fontScale="25000" lnSpcReduction="20000"/>
          </a:bodyPr>
          <a:lstStyle/>
          <a:p>
            <a:r>
              <a:rPr lang="fr-FR" sz="9600" dirty="0"/>
              <a:t>288 pts adressés pour </a:t>
            </a:r>
            <a:r>
              <a:rPr lang="fr-FR" sz="9600" dirty="0" smtClean="0"/>
              <a:t>biopsies avec IRM 3T au préalable</a:t>
            </a:r>
            <a:endParaRPr lang="fr-FR" sz="9600" dirty="0"/>
          </a:p>
          <a:p>
            <a:pPr lvl="1"/>
            <a:r>
              <a:rPr lang="fr-FR" sz="5600" dirty="0"/>
              <a:t>Première série: n=153 / </a:t>
            </a:r>
            <a:r>
              <a:rPr lang="fr-FR" sz="5600" dirty="0" err="1"/>
              <a:t>Re</a:t>
            </a:r>
            <a:r>
              <a:rPr lang="fr-FR" sz="5600" dirty="0"/>
              <a:t>-biopsie sans cancer connu: n=51 / </a:t>
            </a:r>
            <a:r>
              <a:rPr lang="fr-FR" sz="5600" dirty="0" err="1"/>
              <a:t>Re</a:t>
            </a:r>
            <a:r>
              <a:rPr lang="fr-FR" sz="5600" dirty="0"/>
              <a:t>-biopsie en cours de SA: n=84</a:t>
            </a:r>
          </a:p>
          <a:p>
            <a:endParaRPr lang="fr-FR" sz="9600" dirty="0"/>
          </a:p>
          <a:p>
            <a:r>
              <a:rPr lang="fr-FR" sz="9600" dirty="0"/>
              <a:t>168 (58.3%) pts positifs en biopsie dont 72 (25%) avec </a:t>
            </a:r>
            <a:r>
              <a:rPr lang="fr-FR" sz="9600" dirty="0" err="1"/>
              <a:t>Gleason</a:t>
            </a:r>
            <a:r>
              <a:rPr lang="fr-FR" sz="9600" dirty="0"/>
              <a:t> ≥ 7 </a:t>
            </a:r>
            <a:endParaRPr lang="fr-FR" sz="9600" dirty="0" smtClean="0"/>
          </a:p>
          <a:p>
            <a:endParaRPr lang="fr-FR" sz="9600" dirty="0"/>
          </a:p>
          <a:p>
            <a:r>
              <a:rPr lang="fr-FR" sz="9600" dirty="0"/>
              <a:t>4 patients avec </a:t>
            </a:r>
            <a:r>
              <a:rPr lang="fr-FR" sz="9600" dirty="0" err="1"/>
              <a:t>Gleason</a:t>
            </a:r>
            <a:r>
              <a:rPr lang="fr-FR" sz="9600" dirty="0"/>
              <a:t> ≥ 7 ratés par IRM</a:t>
            </a:r>
          </a:p>
          <a:p>
            <a:pPr lvl="1"/>
            <a:r>
              <a:rPr lang="fr-FR" sz="7200" dirty="0"/>
              <a:t>4/72=5.5% des patients ayant un cancer </a:t>
            </a:r>
            <a:r>
              <a:rPr lang="fr-FR" sz="7200" dirty="0" err="1"/>
              <a:t>Gleason</a:t>
            </a:r>
            <a:r>
              <a:rPr lang="fr-FR" sz="7200" dirty="0"/>
              <a:t> ≥ 7 ont été ratés par l’IRM</a:t>
            </a:r>
          </a:p>
          <a:p>
            <a:pPr lvl="1"/>
            <a:r>
              <a:rPr lang="fr-FR" sz="7200" dirty="0"/>
              <a:t>4/38= 10.5% des patients négatifs en IRM avaient un cancer </a:t>
            </a:r>
            <a:r>
              <a:rPr lang="fr-FR" sz="7200" dirty="0" err="1"/>
              <a:t>Gleason</a:t>
            </a:r>
            <a:r>
              <a:rPr lang="fr-FR" sz="7200" dirty="0"/>
              <a:t> ≥ </a:t>
            </a:r>
            <a:r>
              <a:rPr lang="fr-FR" sz="7200" dirty="0" smtClean="0"/>
              <a:t>7</a:t>
            </a:r>
            <a:endParaRPr lang="fr-FR" sz="9600" dirty="0"/>
          </a:p>
          <a:p>
            <a:endParaRPr lang="fr-FR" sz="9600" dirty="0"/>
          </a:p>
          <a:p>
            <a:r>
              <a:rPr lang="fr-FR" sz="9600" dirty="0"/>
              <a:t>13 lobes avec </a:t>
            </a:r>
            <a:r>
              <a:rPr lang="fr-FR" sz="9600" dirty="0" err="1"/>
              <a:t>Gleason</a:t>
            </a:r>
            <a:r>
              <a:rPr lang="fr-FR" sz="9600" dirty="0"/>
              <a:t> ≥ 7 ratés par IRM</a:t>
            </a:r>
          </a:p>
          <a:p>
            <a:pPr lvl="1"/>
            <a:r>
              <a:rPr lang="fr-FR" sz="7200" dirty="0"/>
              <a:t>13/102=13% des lobes contenant un cancer </a:t>
            </a:r>
            <a:r>
              <a:rPr lang="fr-FR" sz="7200" dirty="0" err="1"/>
              <a:t>Gleason</a:t>
            </a:r>
            <a:r>
              <a:rPr lang="fr-FR" sz="7200" dirty="0"/>
              <a:t> ≥ 7 ont été ratés par l’IRM</a:t>
            </a:r>
          </a:p>
          <a:p>
            <a:pPr lvl="1"/>
            <a:r>
              <a:rPr lang="fr-FR" sz="7200" dirty="0"/>
              <a:t>13/215= 6% des lobes négatifs en IRM contenaient un cancer </a:t>
            </a:r>
            <a:r>
              <a:rPr lang="fr-FR" sz="7200" dirty="0" err="1"/>
              <a:t>Gleason</a:t>
            </a:r>
            <a:r>
              <a:rPr lang="fr-FR" sz="7200" dirty="0"/>
              <a:t> ≥ 7</a:t>
            </a:r>
          </a:p>
          <a:p>
            <a:pPr lvl="1"/>
            <a:endParaRPr lang="fr-FR" sz="5600" dirty="0"/>
          </a:p>
          <a:p>
            <a:pPr lvl="1"/>
            <a:endParaRPr lang="fr-FR" dirty="0"/>
          </a:p>
          <a:p>
            <a:pPr lvl="1"/>
            <a:endParaRPr lang="fr-FR" dirty="0"/>
          </a:p>
          <a:p>
            <a:endParaRPr lang="fr-FR" dirty="0"/>
          </a:p>
        </p:txBody>
      </p:sp>
      <p:sp>
        <p:nvSpPr>
          <p:cNvPr id="4" name="ZoneTexte 3"/>
          <p:cNvSpPr txBox="1"/>
          <p:nvPr/>
        </p:nvSpPr>
        <p:spPr>
          <a:xfrm>
            <a:off x="4339988" y="6223379"/>
            <a:ext cx="4667534" cy="400110"/>
          </a:xfrm>
          <a:prstGeom prst="rect">
            <a:avLst/>
          </a:prstGeom>
          <a:noFill/>
        </p:spPr>
        <p:txBody>
          <a:bodyPr wrap="square" rtlCol="0">
            <a:spAutoFit/>
          </a:bodyPr>
          <a:lstStyle/>
          <a:p>
            <a:r>
              <a:rPr lang="fr-FR" sz="2000" dirty="0" err="1"/>
              <a:t>Habchi</a:t>
            </a:r>
            <a:r>
              <a:rPr lang="fr-FR" sz="2000" dirty="0"/>
              <a:t> H et al, Clin </a:t>
            </a:r>
            <a:r>
              <a:rPr lang="fr-FR" sz="2000" dirty="0" err="1"/>
              <a:t>Radiol</a:t>
            </a:r>
            <a:r>
              <a:rPr lang="fr-FR" sz="2000" dirty="0"/>
              <a:t> 2014; 69:e120</a:t>
            </a:r>
          </a:p>
        </p:txBody>
      </p:sp>
    </p:spTree>
    <p:extLst>
      <p:ext uri="{BB962C8B-B14F-4D97-AF65-F5344CB8AC3E}">
        <p14:creationId xmlns:p14="http://schemas.microsoft.com/office/powerpoint/2010/main" val="34147878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2.1. Cartographie tumorale</a:t>
            </a:r>
            <a:endParaRPr lang="fr-FR" dirty="0"/>
          </a:p>
        </p:txBody>
      </p:sp>
      <p:sp>
        <p:nvSpPr>
          <p:cNvPr id="5" name="Sous-titre 4"/>
          <p:cNvSpPr>
            <a:spLocks noGrp="1"/>
          </p:cNvSpPr>
          <p:nvPr>
            <p:ph type="subTitle" idx="1"/>
          </p:nvPr>
        </p:nvSpPr>
        <p:spPr/>
        <p:txBody>
          <a:bodyPr/>
          <a:lstStyle/>
          <a:p>
            <a:r>
              <a:rPr lang="fr-FR" dirty="0" smtClean="0"/>
              <a:t>2.1.2. Evaluation du volume tumoral</a:t>
            </a:r>
            <a:endParaRPr lang="fr-FR" dirty="0"/>
          </a:p>
        </p:txBody>
      </p:sp>
    </p:spTree>
    <p:extLst>
      <p:ext uri="{BB962C8B-B14F-4D97-AF65-F5344CB8AC3E}">
        <p14:creationId xmlns:p14="http://schemas.microsoft.com/office/powerpoint/2010/main" val="7325439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Evaluation du volume tumoral</a:t>
            </a:r>
            <a:endParaRPr lang="fr-FR" dirty="0"/>
          </a:p>
        </p:txBody>
      </p:sp>
      <p:sp>
        <p:nvSpPr>
          <p:cNvPr id="3" name="Espace réservé du contenu 2"/>
          <p:cNvSpPr>
            <a:spLocks noGrp="1"/>
          </p:cNvSpPr>
          <p:nvPr>
            <p:ph idx="1"/>
          </p:nvPr>
        </p:nvSpPr>
        <p:spPr>
          <a:xfrm>
            <a:off x="245660" y="1600200"/>
            <a:ext cx="8679976" cy="4525963"/>
          </a:xfrm>
        </p:spPr>
        <p:txBody>
          <a:bodyPr/>
          <a:lstStyle/>
          <a:p>
            <a:r>
              <a:rPr lang="fr-FR" dirty="0" smtClean="0"/>
              <a:t>Le </a:t>
            </a:r>
            <a:r>
              <a:rPr lang="fr-FR" dirty="0" err="1" smtClean="0"/>
              <a:t>Nobin</a:t>
            </a:r>
            <a:r>
              <a:rPr lang="fr-FR" dirty="0" smtClean="0"/>
              <a:t> J, BJU Int 2014; 114: e105</a:t>
            </a:r>
          </a:p>
          <a:p>
            <a:pPr lvl="1"/>
            <a:endParaRPr lang="fr-FR" dirty="0" smtClean="0"/>
          </a:p>
          <a:p>
            <a:pPr lvl="1"/>
            <a:r>
              <a:rPr lang="fr-FR" dirty="0" smtClean="0"/>
              <a:t>37 patients </a:t>
            </a:r>
            <a:r>
              <a:rPr lang="fr-FR" dirty="0" err="1" smtClean="0"/>
              <a:t>prostatectomisés</a:t>
            </a:r>
            <a:endParaRPr lang="fr-FR" dirty="0" smtClean="0"/>
          </a:p>
          <a:p>
            <a:pPr lvl="1"/>
            <a:endParaRPr lang="fr-FR" dirty="0" smtClean="0"/>
          </a:p>
          <a:p>
            <a:pPr lvl="1"/>
            <a:r>
              <a:rPr lang="fr-FR" dirty="0" smtClean="0"/>
              <a:t>Corrélations </a:t>
            </a:r>
            <a:r>
              <a:rPr lang="fr-FR" dirty="0" err="1" smtClean="0"/>
              <a:t>histo</a:t>
            </a:r>
            <a:r>
              <a:rPr lang="fr-FR" dirty="0" smtClean="0"/>
              <a:t>-pathologiques précises</a:t>
            </a:r>
          </a:p>
          <a:p>
            <a:pPr lvl="2"/>
            <a:r>
              <a:rPr lang="fr-FR" dirty="0" smtClean="0"/>
              <a:t>T2w: sous estimation du volume histologique (-45% à +2%)</a:t>
            </a:r>
          </a:p>
          <a:p>
            <a:pPr lvl="2"/>
            <a:r>
              <a:rPr lang="fr-FR" dirty="0" smtClean="0"/>
              <a:t>ADC: sous estimation encore plus marquée (-57% à -16%)</a:t>
            </a:r>
            <a:endParaRPr lang="fr-FR" dirty="0"/>
          </a:p>
        </p:txBody>
      </p:sp>
    </p:spTree>
    <p:extLst>
      <p:ext uri="{BB962C8B-B14F-4D97-AF65-F5344CB8AC3E}">
        <p14:creationId xmlns:p14="http://schemas.microsoft.com/office/powerpoint/2010/main" val="34281874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Evaluation du volume tumoral</a:t>
            </a:r>
          </a:p>
        </p:txBody>
      </p:sp>
      <p:sp>
        <p:nvSpPr>
          <p:cNvPr id="3" name="Espace réservé du contenu 2"/>
          <p:cNvSpPr>
            <a:spLocks noGrp="1"/>
          </p:cNvSpPr>
          <p:nvPr>
            <p:ph idx="1"/>
          </p:nvPr>
        </p:nvSpPr>
        <p:spPr>
          <a:xfrm>
            <a:off x="457200" y="1600200"/>
            <a:ext cx="8229600" cy="4759657"/>
          </a:xfrm>
        </p:spPr>
        <p:txBody>
          <a:bodyPr>
            <a:normAutofit fontScale="92500" lnSpcReduction="10000"/>
          </a:bodyPr>
          <a:lstStyle/>
          <a:p>
            <a:r>
              <a:rPr lang="fr-FR" dirty="0" err="1" smtClean="0"/>
              <a:t>Bratan</a:t>
            </a:r>
            <a:r>
              <a:rPr lang="fr-FR" dirty="0" smtClean="0"/>
              <a:t> F, </a:t>
            </a:r>
            <a:r>
              <a:rPr lang="fr-FR" dirty="0" err="1" smtClean="0"/>
              <a:t>Radiology</a:t>
            </a:r>
            <a:r>
              <a:rPr lang="fr-FR" dirty="0" smtClean="0"/>
              <a:t> 2015; 275:144</a:t>
            </a:r>
          </a:p>
          <a:p>
            <a:endParaRPr lang="fr-FR" dirty="0" smtClean="0"/>
          </a:p>
          <a:p>
            <a:pPr lvl="1"/>
            <a:r>
              <a:rPr lang="fr-FR" dirty="0" smtClean="0"/>
              <a:t>202 pts de la base CLARA-P</a:t>
            </a:r>
          </a:p>
          <a:p>
            <a:pPr lvl="1"/>
            <a:endParaRPr lang="fr-FR" dirty="0" smtClean="0"/>
          </a:p>
          <a:p>
            <a:pPr lvl="1"/>
            <a:r>
              <a:rPr lang="fr-FR" dirty="0" smtClean="0"/>
              <a:t>Sous-estimation du volume histologique par toutes les séquences</a:t>
            </a:r>
          </a:p>
          <a:p>
            <a:pPr lvl="2"/>
            <a:r>
              <a:rPr lang="fr-FR" dirty="0" smtClean="0"/>
              <a:t>Prendre V max (imagerie dynamique +++)</a:t>
            </a:r>
          </a:p>
          <a:p>
            <a:pPr lvl="2"/>
            <a:endParaRPr lang="fr-FR" dirty="0" smtClean="0"/>
          </a:p>
          <a:p>
            <a:pPr lvl="1"/>
            <a:r>
              <a:rPr lang="fr-FR" dirty="0" smtClean="0"/>
              <a:t>Influence du score de </a:t>
            </a:r>
            <a:r>
              <a:rPr lang="fr-FR" dirty="0" err="1" smtClean="0"/>
              <a:t>Gleason</a:t>
            </a:r>
            <a:r>
              <a:rPr lang="fr-FR" dirty="0" smtClean="0"/>
              <a:t> </a:t>
            </a:r>
          </a:p>
          <a:p>
            <a:pPr lvl="2"/>
            <a:r>
              <a:rPr lang="fr-FR" dirty="0" smtClean="0"/>
              <a:t>Meilleure approximation si </a:t>
            </a:r>
            <a:r>
              <a:rPr lang="fr-FR" dirty="0" err="1" smtClean="0"/>
              <a:t>Gleason</a:t>
            </a:r>
            <a:r>
              <a:rPr lang="fr-FR" dirty="0" smtClean="0"/>
              <a:t> ≥ 7</a:t>
            </a:r>
          </a:p>
          <a:p>
            <a:pPr lvl="2"/>
            <a:r>
              <a:rPr lang="fr-FR" dirty="0" err="1" smtClean="0"/>
              <a:t>Gleason</a:t>
            </a:r>
            <a:r>
              <a:rPr lang="fr-FR" dirty="0" smtClean="0"/>
              <a:t> 6 très mal évalués (sous et </a:t>
            </a:r>
            <a:r>
              <a:rPr lang="fr-FR" dirty="0" err="1" smtClean="0"/>
              <a:t>sur-estimation</a:t>
            </a:r>
            <a:r>
              <a:rPr lang="fr-FR" dirty="0" smtClean="0"/>
              <a:t>)</a:t>
            </a:r>
            <a:endParaRPr lang="fr-FR" dirty="0"/>
          </a:p>
        </p:txBody>
      </p:sp>
    </p:spTree>
    <p:extLst>
      <p:ext uri="{BB962C8B-B14F-4D97-AF65-F5344CB8AC3E}">
        <p14:creationId xmlns:p14="http://schemas.microsoft.com/office/powerpoint/2010/main" val="17127561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733266" y="274638"/>
            <a:ext cx="6073254" cy="629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6032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92" descr="T2 G7 FC"/>
          <p:cNvPicPr>
            <a:picLocks noChangeAspect="1" noChangeArrowheads="1"/>
          </p:cNvPicPr>
          <p:nvPr/>
        </p:nvPicPr>
        <p:blipFill>
          <a:blip r:embed="rId2">
            <a:extLst>
              <a:ext uri="{28A0092B-C50C-407E-A947-70E740481C1C}">
                <a14:useLocalDpi xmlns:a14="http://schemas.microsoft.com/office/drawing/2010/main" val="0"/>
              </a:ext>
            </a:extLst>
          </a:blip>
          <a:srcRect l="14052" r="18126"/>
          <a:stretch>
            <a:fillRect/>
          </a:stretch>
        </p:blipFill>
        <p:spPr bwMode="auto">
          <a:xfrm>
            <a:off x="161925" y="1268413"/>
            <a:ext cx="2903538"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93" descr="DIFF G7 FC"/>
          <p:cNvPicPr>
            <a:picLocks noChangeAspect="1" noChangeArrowheads="1"/>
          </p:cNvPicPr>
          <p:nvPr/>
        </p:nvPicPr>
        <p:blipFill>
          <a:blip r:embed="rId3">
            <a:extLst>
              <a:ext uri="{28A0092B-C50C-407E-A947-70E740481C1C}">
                <a14:useLocalDpi xmlns:a14="http://schemas.microsoft.com/office/drawing/2010/main" val="0"/>
              </a:ext>
            </a:extLst>
          </a:blip>
          <a:srcRect l="20067" r="17776"/>
          <a:stretch>
            <a:fillRect/>
          </a:stretch>
        </p:blipFill>
        <p:spPr bwMode="auto">
          <a:xfrm>
            <a:off x="3224213" y="1268413"/>
            <a:ext cx="2662237"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94" descr="DYN G7 FC"/>
          <p:cNvPicPr>
            <a:picLocks noChangeAspect="1" noChangeArrowheads="1"/>
          </p:cNvPicPr>
          <p:nvPr/>
        </p:nvPicPr>
        <p:blipFill>
          <a:blip r:embed="rId4">
            <a:extLst>
              <a:ext uri="{28A0092B-C50C-407E-A947-70E740481C1C}">
                <a14:useLocalDpi xmlns:a14="http://schemas.microsoft.com/office/drawing/2010/main" val="0"/>
              </a:ext>
            </a:extLst>
          </a:blip>
          <a:srcRect l="18484" t="23332" r="20509" b="30363"/>
          <a:stretch>
            <a:fillRect/>
          </a:stretch>
        </p:blipFill>
        <p:spPr bwMode="auto">
          <a:xfrm>
            <a:off x="6070600" y="1268413"/>
            <a:ext cx="2611438"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97" descr="01"/>
          <p:cNvPicPr>
            <a:picLocks noChangeAspect="1" noChangeArrowheads="1"/>
          </p:cNvPicPr>
          <p:nvPr/>
        </p:nvPicPr>
        <p:blipFill>
          <a:blip r:embed="rId5">
            <a:extLst>
              <a:ext uri="{28A0092B-C50C-407E-A947-70E740481C1C}">
                <a14:useLocalDpi xmlns:a14="http://schemas.microsoft.com/office/drawing/2010/main" val="0"/>
              </a:ext>
            </a:extLst>
          </a:blip>
          <a:srcRect l="16592" t="34230" r="44815" b="31055"/>
          <a:stretch>
            <a:fillRect/>
          </a:stretch>
        </p:blipFill>
        <p:spPr bwMode="auto">
          <a:xfrm>
            <a:off x="5253038" y="3681413"/>
            <a:ext cx="342900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Titre 1"/>
          <p:cNvSpPr>
            <a:spLocks noGrp="1"/>
          </p:cNvSpPr>
          <p:nvPr>
            <p:ph type="title"/>
          </p:nvPr>
        </p:nvSpPr>
        <p:spPr/>
        <p:txBody>
          <a:bodyPr/>
          <a:lstStyle/>
          <a:p>
            <a:endParaRPr lang="fr-FR" altLang="fr-FR" smtClean="0"/>
          </a:p>
        </p:txBody>
      </p:sp>
    </p:spTree>
    <p:extLst>
      <p:ext uri="{BB962C8B-B14F-4D97-AF65-F5344CB8AC3E}">
        <p14:creationId xmlns:p14="http://schemas.microsoft.com/office/powerpoint/2010/main" val="4010215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2.1. Cartographie tumorale</a:t>
            </a:r>
            <a:endParaRPr lang="fr-FR" dirty="0"/>
          </a:p>
        </p:txBody>
      </p:sp>
      <p:sp>
        <p:nvSpPr>
          <p:cNvPr id="5" name="Sous-titre 4"/>
          <p:cNvSpPr>
            <a:spLocks noGrp="1"/>
          </p:cNvSpPr>
          <p:nvPr>
            <p:ph type="subTitle" idx="1"/>
          </p:nvPr>
        </p:nvSpPr>
        <p:spPr/>
        <p:txBody>
          <a:bodyPr/>
          <a:lstStyle/>
          <a:p>
            <a:r>
              <a:rPr lang="fr-FR" dirty="0" smtClean="0"/>
              <a:t>2.1.3. Le problème de la marge</a:t>
            </a:r>
            <a:endParaRPr lang="fr-FR" dirty="0"/>
          </a:p>
        </p:txBody>
      </p:sp>
    </p:spTree>
    <p:extLst>
      <p:ext uri="{BB962C8B-B14F-4D97-AF65-F5344CB8AC3E}">
        <p14:creationId xmlns:p14="http://schemas.microsoft.com/office/powerpoint/2010/main" val="16333899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Le problème de la marge</a:t>
            </a:r>
            <a:endParaRPr lang="fr-FR" dirty="0"/>
          </a:p>
        </p:txBody>
      </p:sp>
      <p:sp>
        <p:nvSpPr>
          <p:cNvPr id="3" name="Espace réservé du contenu 2"/>
          <p:cNvSpPr>
            <a:spLocks noGrp="1"/>
          </p:cNvSpPr>
          <p:nvPr>
            <p:ph idx="1"/>
          </p:nvPr>
        </p:nvSpPr>
        <p:spPr>
          <a:xfrm>
            <a:off x="457200" y="1752600"/>
            <a:ext cx="8181975" cy="4373563"/>
          </a:xfrm>
        </p:spPr>
        <p:txBody>
          <a:bodyPr/>
          <a:lstStyle/>
          <a:p>
            <a:pPr marL="0" indent="0">
              <a:defRPr/>
            </a:pPr>
            <a:r>
              <a:rPr lang="fr-FR" sz="3200" dirty="0" smtClean="0"/>
              <a:t>- 46 patients de la base CLARA-P imagés à 3T</a:t>
            </a:r>
          </a:p>
          <a:p>
            <a:pPr>
              <a:buFont typeface="Arial" pitchFamily="34" charset="0"/>
              <a:buChar char="•"/>
              <a:defRPr/>
            </a:pPr>
            <a:endParaRPr lang="fr-FR" sz="3200" dirty="0"/>
          </a:p>
          <a:p>
            <a:pPr>
              <a:buFontTx/>
              <a:buChar char="-"/>
              <a:defRPr/>
            </a:pPr>
            <a:r>
              <a:rPr lang="fr-FR" sz="3200" dirty="0" smtClean="0"/>
              <a:t>84 cancers histologiques, 56 (66.7%)  vus</a:t>
            </a:r>
          </a:p>
          <a:p>
            <a:pPr lvl="1">
              <a:buFontTx/>
              <a:buChar char="-"/>
              <a:defRPr/>
            </a:pPr>
            <a:r>
              <a:rPr lang="fr-FR" sz="3200" dirty="0" smtClean="0"/>
              <a:t>14 </a:t>
            </a:r>
            <a:r>
              <a:rPr lang="fr-FR" sz="3200" dirty="0" err="1" smtClean="0"/>
              <a:t>Gleason</a:t>
            </a:r>
            <a:r>
              <a:rPr lang="fr-FR" sz="3200" dirty="0" smtClean="0"/>
              <a:t> 6</a:t>
            </a:r>
          </a:p>
          <a:p>
            <a:pPr lvl="1">
              <a:buFontTx/>
              <a:buChar char="-"/>
              <a:defRPr/>
            </a:pPr>
            <a:r>
              <a:rPr lang="fr-FR" sz="3200" dirty="0" smtClean="0"/>
              <a:t>30 </a:t>
            </a:r>
            <a:r>
              <a:rPr lang="fr-FR" sz="3200" dirty="0" err="1" smtClean="0"/>
              <a:t>Gleason</a:t>
            </a:r>
            <a:r>
              <a:rPr lang="fr-FR" sz="3200" dirty="0" smtClean="0"/>
              <a:t> 7</a:t>
            </a:r>
          </a:p>
          <a:p>
            <a:pPr lvl="1">
              <a:buFontTx/>
              <a:buChar char="-"/>
              <a:defRPr/>
            </a:pPr>
            <a:r>
              <a:rPr lang="fr-FR" sz="3200" dirty="0" smtClean="0"/>
              <a:t>12 </a:t>
            </a:r>
            <a:r>
              <a:rPr lang="fr-FR" sz="3200" dirty="0" err="1" smtClean="0"/>
              <a:t>Gleason</a:t>
            </a:r>
            <a:r>
              <a:rPr lang="fr-FR" sz="3200" dirty="0" smtClean="0"/>
              <a:t> 8-9</a:t>
            </a:r>
          </a:p>
          <a:p>
            <a:pPr>
              <a:buFontTx/>
              <a:buChar char="-"/>
              <a:defRPr/>
            </a:pPr>
            <a:endParaRPr lang="fr-FR" dirty="0"/>
          </a:p>
          <a:p>
            <a:pPr>
              <a:buFont typeface="Arial" pitchFamily="34" charset="0"/>
              <a:buChar char="•"/>
              <a:defRPr/>
            </a:pPr>
            <a:endParaRPr lang="fr-FR" dirty="0"/>
          </a:p>
          <a:p>
            <a:pPr>
              <a:defRPr/>
            </a:pPr>
            <a:endParaRPr lang="fr-FR" dirty="0" smtClean="0"/>
          </a:p>
          <a:p>
            <a:pPr>
              <a:defRPr/>
            </a:pPr>
            <a:endParaRPr lang="fr-FR" dirty="0"/>
          </a:p>
          <a:p>
            <a:pPr>
              <a:defRPr/>
            </a:pPr>
            <a:endParaRPr lang="fr-FR" dirty="0"/>
          </a:p>
        </p:txBody>
      </p:sp>
    </p:spTree>
    <p:extLst>
      <p:ext uri="{BB962C8B-B14F-4D97-AF65-F5344CB8AC3E}">
        <p14:creationId xmlns:p14="http://schemas.microsoft.com/office/powerpoint/2010/main" val="23239304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700" b="1" dirty="0">
                <a:solidFill>
                  <a:srgbClr val="1F497D"/>
                </a:solidFill>
                <a:latin typeface="Calibri"/>
                <a:ea typeface="+mn-ea"/>
                <a:cs typeface="+mn-cs"/>
              </a:rPr>
              <a:t>Les ultrasons focalisés de haute intensité (HIFU)</a:t>
            </a:r>
          </a:p>
        </p:txBody>
      </p:sp>
      <p:sp>
        <p:nvSpPr>
          <p:cNvPr id="4" name="Espace réservé du numéro de diapositive 3"/>
          <p:cNvSpPr>
            <a:spLocks noGrp="1"/>
          </p:cNvSpPr>
          <p:nvPr>
            <p:ph type="sldNum" sz="quarter" idx="12"/>
          </p:nvPr>
        </p:nvSpPr>
        <p:spPr/>
        <p:txBody>
          <a:bodyPr/>
          <a:lstStyle/>
          <a:p>
            <a:fld id="{E9A89D57-22D1-4A8B-A934-CCE1FBCC7F57}" type="slidenum">
              <a:rPr lang="fr-FR" smtClean="0"/>
              <a:t>4</a:t>
            </a:fld>
            <a:endParaRPr lang="fr-F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3859" y="2545165"/>
            <a:ext cx="3258229" cy="23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 name="ZoneTexte 6"/>
          <p:cNvSpPr txBox="1"/>
          <p:nvPr/>
        </p:nvSpPr>
        <p:spPr>
          <a:xfrm>
            <a:off x="611560" y="1556792"/>
            <a:ext cx="8208912" cy="954107"/>
          </a:xfrm>
          <a:prstGeom prst="rect">
            <a:avLst/>
          </a:prstGeom>
          <a:noFill/>
        </p:spPr>
        <p:txBody>
          <a:bodyPr wrap="square" rtlCol="0">
            <a:spAutoFit/>
          </a:bodyPr>
          <a:lstStyle/>
          <a:p>
            <a:r>
              <a:rPr lang="fr-FR" sz="2800" smtClean="0"/>
              <a:t>… permettent de cibler des tissus en profondeur sans léser les couches intermédiaires. </a:t>
            </a:r>
            <a:endParaRPr lang="fr-FR" sz="2800"/>
          </a:p>
        </p:txBody>
      </p:sp>
      <p:pic>
        <p:nvPicPr>
          <p:cNvPr id="3" name="292.02.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52964" y="3048291"/>
            <a:ext cx="4567508" cy="3045005"/>
          </a:xfrm>
          <a:prstGeom prst="rect">
            <a:avLst/>
          </a:prstGeom>
        </p:spPr>
      </p:pic>
      <p:pic>
        <p:nvPicPr>
          <p:cNvPr id="9" name="Image 8"/>
          <p:cNvPicPr>
            <a:picLocks noChangeAspect="1"/>
          </p:cNvPicPr>
          <p:nvPr/>
        </p:nvPicPr>
        <p:blipFill rotWithShape="1">
          <a:blip r:embed="rId6"/>
          <a:srcRect t="15730" b="12389"/>
          <a:stretch/>
        </p:blipFill>
        <p:spPr>
          <a:xfrm>
            <a:off x="789595" y="4895698"/>
            <a:ext cx="2857500" cy="1825777"/>
          </a:xfrm>
          <a:prstGeom prst="rect">
            <a:avLst/>
          </a:prstGeom>
        </p:spPr>
      </p:pic>
    </p:spTree>
    <p:extLst>
      <p:ext uri="{BB962C8B-B14F-4D97-AF65-F5344CB8AC3E}">
        <p14:creationId xmlns:p14="http://schemas.microsoft.com/office/powerpoint/2010/main" val="108709737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545060" y="287516"/>
            <a:ext cx="4515868" cy="3386900"/>
          </a:xfrm>
        </p:spPr>
      </p:pic>
      <p:pic>
        <p:nvPicPr>
          <p:cNvPr id="5" name="Image 4"/>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287516"/>
            <a:ext cx="4416097" cy="338690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271" y="3769952"/>
            <a:ext cx="3977554" cy="2958394"/>
          </a:xfrm>
          <a:prstGeom prst="rect">
            <a:avLst/>
          </a:prstGeom>
        </p:spPr>
      </p:pic>
      <p:pic>
        <p:nvPicPr>
          <p:cNvPr id="3" name="Image 2"/>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817659" y="3706099"/>
            <a:ext cx="4114801" cy="3086099"/>
          </a:xfrm>
          <a:prstGeom prst="rect">
            <a:avLst/>
          </a:prstGeom>
        </p:spPr>
      </p:pic>
    </p:spTree>
    <p:extLst>
      <p:ext uri="{BB962C8B-B14F-4D97-AF65-F5344CB8AC3E}">
        <p14:creationId xmlns:p14="http://schemas.microsoft.com/office/powerpoint/2010/main" val="564589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a:defRPr/>
            </a:pPr>
            <a:r>
              <a:rPr lang="fr-FR" dirty="0" smtClean="0"/>
              <a:t>Résultats</a:t>
            </a:r>
            <a:endParaRPr lang="fr-FR" dirty="0"/>
          </a:p>
        </p:txBody>
      </p:sp>
      <p:graphicFrame>
        <p:nvGraphicFramePr>
          <p:cNvPr id="9" name="Tableau 8"/>
          <p:cNvGraphicFramePr>
            <a:graphicFrameLocks noGrp="1"/>
          </p:cNvGraphicFramePr>
          <p:nvPr/>
        </p:nvGraphicFramePr>
        <p:xfrm>
          <a:off x="390525" y="341313"/>
          <a:ext cx="8120064" cy="6075360"/>
        </p:xfrm>
        <a:graphic>
          <a:graphicData uri="http://schemas.openxmlformats.org/drawingml/2006/table">
            <a:tbl>
              <a:tblPr>
                <a:tableStyleId>{5C22544A-7EE6-4342-B048-85BDC9FD1C3A}</a:tableStyleId>
              </a:tblPr>
              <a:tblGrid>
                <a:gridCol w="1816513"/>
                <a:gridCol w="1594751"/>
                <a:gridCol w="1569600"/>
                <a:gridCol w="1569600"/>
                <a:gridCol w="1569600"/>
              </a:tblGrid>
              <a:tr h="607536">
                <a:tc>
                  <a:txBody>
                    <a:bodyPr/>
                    <a:lstStyle/>
                    <a:p>
                      <a:pPr algn="l" fontAlgn="b"/>
                      <a:endParaRPr lang="fr-FR" sz="2400" b="0" i="0" u="none" strike="noStrike" dirty="0">
                        <a:solidFill>
                          <a:srgbClr val="000000"/>
                        </a:solidFill>
                        <a:effectLst/>
                        <a:latin typeface="Calibri"/>
                      </a:endParaRPr>
                    </a:p>
                  </a:txBody>
                  <a:tcPr marL="0" marR="0" marT="0" marB="0" anchor="b"/>
                </a:tc>
                <a:tc gridSpan="4">
                  <a:txBody>
                    <a:bodyPr/>
                    <a:lstStyle/>
                    <a:p>
                      <a:pPr algn="ctr" fontAlgn="b"/>
                      <a:r>
                        <a:rPr lang="fr-FR" sz="2400" u="none" strike="noStrike" dirty="0">
                          <a:effectLst/>
                        </a:rPr>
                        <a:t>Marges (mm), par </a:t>
                      </a:r>
                      <a:r>
                        <a:rPr lang="fr-FR" sz="2400" u="none" strike="noStrike" dirty="0" err="1">
                          <a:effectLst/>
                        </a:rPr>
                        <a:t>Gleason</a:t>
                      </a:r>
                      <a:endParaRPr lang="fr-FR" sz="2400" b="1" i="0" u="none" strike="noStrike" dirty="0">
                        <a:solidFill>
                          <a:srgbClr val="000000"/>
                        </a:solidFill>
                        <a:effectLst/>
                        <a:latin typeface="Calibri"/>
                      </a:endParaRPr>
                    </a:p>
                  </a:txBody>
                  <a:tcPr marL="0" marR="0" marT="0" marB="0" anchor="b"/>
                </a:tc>
                <a:tc hMerge="1">
                  <a:txBody>
                    <a:bodyPr/>
                    <a:lstStyle/>
                    <a:p>
                      <a:endParaRPr lang="fr-FR"/>
                    </a:p>
                  </a:txBody>
                  <a:tcPr/>
                </a:tc>
                <a:tc hMerge="1">
                  <a:txBody>
                    <a:bodyPr/>
                    <a:lstStyle/>
                    <a:p>
                      <a:endParaRPr lang="fr-FR"/>
                    </a:p>
                  </a:txBody>
                  <a:tcPr/>
                </a:tc>
                <a:tc hMerge="1">
                  <a:txBody>
                    <a:bodyPr/>
                    <a:lstStyle/>
                    <a:p>
                      <a:endParaRPr lang="fr-FR"/>
                    </a:p>
                  </a:txBody>
                  <a:tcPr/>
                </a:tc>
              </a:tr>
              <a:tr h="607536">
                <a:tc>
                  <a:txBody>
                    <a:bodyPr/>
                    <a:lstStyle/>
                    <a:p>
                      <a:pPr algn="l" fontAlgn="b"/>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Gl6</a:t>
                      </a:r>
                      <a:endParaRPr lang="fr-FR" sz="2400" b="1"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Gl7</a:t>
                      </a:r>
                      <a:endParaRPr lang="fr-FR" sz="2400" b="1"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Gl8</a:t>
                      </a:r>
                      <a:endParaRPr lang="fr-FR" sz="2400" b="1"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Gl9</a:t>
                      </a:r>
                      <a:endParaRPr lang="fr-FR" sz="2400" b="1" i="0" u="none" strike="noStrike">
                        <a:solidFill>
                          <a:srgbClr val="000000"/>
                        </a:solidFill>
                        <a:effectLst/>
                        <a:latin typeface="Calibri"/>
                      </a:endParaRPr>
                    </a:p>
                  </a:txBody>
                  <a:tcPr marL="0" marR="0" marT="0" marB="0" anchor="b"/>
                </a:tc>
              </a:tr>
              <a:tr h="607536">
                <a:tc>
                  <a:txBody>
                    <a:bodyPr/>
                    <a:lstStyle/>
                    <a:p>
                      <a:pPr algn="l" fontAlgn="b"/>
                      <a:r>
                        <a:rPr lang="fr-FR" sz="2400" u="none" strike="noStrike" dirty="0" err="1">
                          <a:effectLst/>
                        </a:rPr>
                        <a:t>Mean</a:t>
                      </a:r>
                      <a:endParaRPr lang="fr-FR" sz="2400" b="0" i="0" u="none" strike="noStrike" dirty="0">
                        <a:solidFill>
                          <a:srgbClr val="000000"/>
                        </a:solidFill>
                        <a:effectLst/>
                        <a:latin typeface="Calibri"/>
                      </a:endParaRPr>
                    </a:p>
                  </a:txBody>
                  <a:tcPr marL="0" marR="0" marT="0" marB="0" anchor="b"/>
                </a:tc>
                <a:tc>
                  <a:txBody>
                    <a:bodyPr/>
                    <a:lstStyle/>
                    <a:p>
                      <a:pPr algn="ctr" fontAlgn="b"/>
                      <a:r>
                        <a:rPr lang="fr-FR" sz="2400" u="none" strike="noStrike">
                          <a:effectLst/>
                        </a:rPr>
                        <a:t>4,3</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4,2</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3,7</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3,4</a:t>
                      </a:r>
                      <a:endParaRPr lang="fr-FR" sz="2400" b="0" i="0" u="none" strike="noStrike">
                        <a:solidFill>
                          <a:srgbClr val="000000"/>
                        </a:solidFill>
                        <a:effectLst/>
                        <a:latin typeface="Calibri"/>
                      </a:endParaRPr>
                    </a:p>
                  </a:txBody>
                  <a:tcPr marL="0" marR="0" marT="0" marB="0" anchor="b"/>
                </a:tc>
              </a:tr>
              <a:tr h="607536">
                <a:tc>
                  <a:txBody>
                    <a:bodyPr/>
                    <a:lstStyle/>
                    <a:p>
                      <a:pPr algn="l" fontAlgn="b"/>
                      <a:r>
                        <a:rPr lang="fr-FR" sz="2400" u="none" strike="noStrike" dirty="0" err="1">
                          <a:effectLst/>
                        </a:rPr>
                        <a:t>Std</a:t>
                      </a:r>
                      <a:r>
                        <a:rPr lang="fr-FR" sz="2400" u="none" strike="noStrike" dirty="0">
                          <a:effectLst/>
                        </a:rPr>
                        <a:t>. </a:t>
                      </a:r>
                      <a:r>
                        <a:rPr lang="fr-FR" sz="2400" u="none" strike="noStrike" dirty="0" err="1">
                          <a:effectLst/>
                        </a:rPr>
                        <a:t>dev</a:t>
                      </a:r>
                      <a:r>
                        <a:rPr lang="fr-FR" sz="2400" u="none" strike="noStrike" dirty="0">
                          <a:effectLst/>
                        </a:rPr>
                        <a:t>.</a:t>
                      </a:r>
                      <a:endParaRPr lang="fr-FR" sz="2400" b="0" i="0" u="none" strike="noStrike" dirty="0">
                        <a:solidFill>
                          <a:srgbClr val="000000"/>
                        </a:solidFill>
                        <a:effectLst/>
                        <a:latin typeface="Calibri"/>
                      </a:endParaRPr>
                    </a:p>
                  </a:txBody>
                  <a:tcPr marL="0" marR="0" marT="0" marB="0" anchor="b"/>
                </a:tc>
                <a:tc>
                  <a:txBody>
                    <a:bodyPr/>
                    <a:lstStyle/>
                    <a:p>
                      <a:pPr algn="ctr" fontAlgn="b"/>
                      <a:r>
                        <a:rPr lang="fr-FR" sz="2400" u="none" strike="noStrike">
                          <a:effectLst/>
                        </a:rPr>
                        <a:t>6,7</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4,8</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3,6</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4,6</a:t>
                      </a:r>
                      <a:endParaRPr lang="fr-FR" sz="2400" b="0" i="0" u="none" strike="noStrike">
                        <a:solidFill>
                          <a:srgbClr val="000000"/>
                        </a:solidFill>
                        <a:effectLst/>
                        <a:latin typeface="Calibri"/>
                      </a:endParaRPr>
                    </a:p>
                  </a:txBody>
                  <a:tcPr marL="0" marR="0" marT="0" marB="0" anchor="b"/>
                </a:tc>
              </a:tr>
              <a:tr h="607536">
                <a:tc>
                  <a:txBody>
                    <a:bodyPr/>
                    <a:lstStyle/>
                    <a:p>
                      <a:pPr algn="l" fontAlgn="b"/>
                      <a:r>
                        <a:rPr lang="fr-FR" sz="2400" u="none" strike="noStrike" dirty="0">
                          <a:effectLst/>
                        </a:rPr>
                        <a:t>Min</a:t>
                      </a:r>
                      <a:endParaRPr lang="fr-FR" sz="2400" b="0" i="0" u="none" strike="noStrike" dirty="0">
                        <a:solidFill>
                          <a:srgbClr val="000000"/>
                        </a:solidFill>
                        <a:effectLst/>
                        <a:latin typeface="Calibri"/>
                      </a:endParaRPr>
                    </a:p>
                  </a:txBody>
                  <a:tcPr marL="0" marR="0" marT="0" marB="0" anchor="b"/>
                </a:tc>
                <a:tc>
                  <a:txBody>
                    <a:bodyPr/>
                    <a:lstStyle/>
                    <a:p>
                      <a:pPr algn="ctr" fontAlgn="b"/>
                      <a:r>
                        <a:rPr lang="fr-FR" sz="2400" u="none" strike="noStrike" dirty="0">
                          <a:effectLst/>
                        </a:rPr>
                        <a:t>0,0</a:t>
                      </a:r>
                      <a:endParaRPr lang="fr-FR" sz="2400" b="0" i="0" u="none" strike="noStrike" dirty="0">
                        <a:solidFill>
                          <a:srgbClr val="000000"/>
                        </a:solidFill>
                        <a:effectLst/>
                        <a:latin typeface="Calibri"/>
                      </a:endParaRPr>
                    </a:p>
                  </a:txBody>
                  <a:tcPr marL="0" marR="0" marT="0" marB="0" anchor="b"/>
                </a:tc>
                <a:tc>
                  <a:txBody>
                    <a:bodyPr/>
                    <a:lstStyle/>
                    <a:p>
                      <a:pPr algn="ctr" fontAlgn="b"/>
                      <a:r>
                        <a:rPr lang="fr-FR" sz="2400" u="none" strike="noStrike">
                          <a:effectLst/>
                        </a:rPr>
                        <a:t>0,0</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0,0</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dirty="0">
                          <a:effectLst/>
                        </a:rPr>
                        <a:t>0,0</a:t>
                      </a:r>
                      <a:endParaRPr lang="fr-FR" sz="2400" b="0" i="0" u="none" strike="noStrike" dirty="0">
                        <a:solidFill>
                          <a:srgbClr val="000000"/>
                        </a:solidFill>
                        <a:effectLst/>
                        <a:latin typeface="Calibri"/>
                      </a:endParaRPr>
                    </a:p>
                  </a:txBody>
                  <a:tcPr marL="0" marR="0" marT="0" marB="0" anchor="b"/>
                </a:tc>
              </a:tr>
              <a:tr h="607536">
                <a:tc>
                  <a:txBody>
                    <a:bodyPr/>
                    <a:lstStyle/>
                    <a:p>
                      <a:pPr algn="l" fontAlgn="b"/>
                      <a:r>
                        <a:rPr lang="fr-FR" sz="2400" u="none" strike="noStrike">
                          <a:effectLst/>
                        </a:rPr>
                        <a:t>Max</a:t>
                      </a:r>
                      <a:endParaRPr lang="fr-FR" sz="2400" b="1" i="0" u="none" strike="noStrike">
                        <a:solidFill>
                          <a:srgbClr val="0000FF"/>
                        </a:solidFill>
                        <a:effectLst/>
                        <a:latin typeface="Calibri"/>
                      </a:endParaRPr>
                    </a:p>
                  </a:txBody>
                  <a:tcPr marL="0" marR="0" marT="0" marB="0" anchor="b"/>
                </a:tc>
                <a:tc>
                  <a:txBody>
                    <a:bodyPr/>
                    <a:lstStyle/>
                    <a:p>
                      <a:pPr algn="ctr" fontAlgn="b"/>
                      <a:r>
                        <a:rPr lang="fr-FR" sz="2400" u="none" strike="noStrike" dirty="0">
                          <a:effectLst/>
                        </a:rPr>
                        <a:t>17,8</a:t>
                      </a:r>
                      <a:endParaRPr lang="fr-FR" sz="2400" b="1" i="0" u="none" strike="noStrike" dirty="0">
                        <a:solidFill>
                          <a:srgbClr val="0000FF"/>
                        </a:solidFill>
                        <a:effectLst/>
                        <a:latin typeface="Calibri"/>
                      </a:endParaRPr>
                    </a:p>
                  </a:txBody>
                  <a:tcPr marL="0" marR="0" marT="0" marB="0" anchor="b"/>
                </a:tc>
                <a:tc>
                  <a:txBody>
                    <a:bodyPr/>
                    <a:lstStyle/>
                    <a:p>
                      <a:pPr algn="ctr" fontAlgn="b"/>
                      <a:r>
                        <a:rPr lang="fr-FR" sz="2400" u="none" strike="noStrike">
                          <a:effectLst/>
                        </a:rPr>
                        <a:t>13,3</a:t>
                      </a:r>
                      <a:endParaRPr lang="fr-FR" sz="2400" b="1" i="0" u="none" strike="noStrike">
                        <a:solidFill>
                          <a:srgbClr val="0000FF"/>
                        </a:solidFill>
                        <a:effectLst/>
                        <a:latin typeface="Calibri"/>
                      </a:endParaRPr>
                    </a:p>
                  </a:txBody>
                  <a:tcPr marL="0" marR="0" marT="0" marB="0" anchor="b"/>
                </a:tc>
                <a:tc>
                  <a:txBody>
                    <a:bodyPr/>
                    <a:lstStyle/>
                    <a:p>
                      <a:pPr algn="ctr" fontAlgn="b"/>
                      <a:r>
                        <a:rPr lang="fr-FR" sz="2400" u="none" strike="noStrike">
                          <a:effectLst/>
                        </a:rPr>
                        <a:t>8,0</a:t>
                      </a:r>
                      <a:endParaRPr lang="fr-FR" sz="2400" b="1" i="0" u="none" strike="noStrike">
                        <a:solidFill>
                          <a:srgbClr val="0000FF"/>
                        </a:solidFill>
                        <a:effectLst/>
                        <a:latin typeface="Calibri"/>
                      </a:endParaRPr>
                    </a:p>
                  </a:txBody>
                  <a:tcPr marL="0" marR="0" marT="0" marB="0" anchor="b"/>
                </a:tc>
                <a:tc>
                  <a:txBody>
                    <a:bodyPr/>
                    <a:lstStyle/>
                    <a:p>
                      <a:pPr algn="ctr" fontAlgn="b"/>
                      <a:r>
                        <a:rPr lang="fr-FR" sz="2400" u="none" strike="noStrike">
                          <a:effectLst/>
                        </a:rPr>
                        <a:t>9,7</a:t>
                      </a:r>
                      <a:endParaRPr lang="fr-FR" sz="2400" b="1" i="0" u="none" strike="noStrike">
                        <a:solidFill>
                          <a:srgbClr val="0000FF"/>
                        </a:solidFill>
                        <a:effectLst/>
                        <a:latin typeface="Calibri"/>
                      </a:endParaRPr>
                    </a:p>
                  </a:txBody>
                  <a:tcPr marL="0" marR="0" marT="0" marB="0" anchor="b"/>
                </a:tc>
              </a:tr>
              <a:tr h="607536">
                <a:tc>
                  <a:txBody>
                    <a:bodyPr/>
                    <a:lstStyle/>
                    <a:p>
                      <a:pPr algn="l" fontAlgn="b"/>
                      <a:endParaRPr lang="fr-FR" sz="2400" b="0" i="0" u="none" strike="noStrike" dirty="0">
                        <a:solidFill>
                          <a:srgbClr val="000000"/>
                        </a:solidFill>
                        <a:effectLst/>
                        <a:latin typeface="Calibri"/>
                      </a:endParaRPr>
                    </a:p>
                  </a:txBody>
                  <a:tcPr marL="0" marR="0" marT="0" marB="0" anchor="b"/>
                </a:tc>
                <a:tc>
                  <a:txBody>
                    <a:bodyPr/>
                    <a:lstStyle/>
                    <a:p>
                      <a:pPr algn="ctr" fontAlgn="b"/>
                      <a:endParaRPr lang="fr-FR" sz="2400" b="0" i="0" u="none" strike="noStrike" dirty="0">
                        <a:solidFill>
                          <a:srgbClr val="000000"/>
                        </a:solidFill>
                        <a:effectLst/>
                        <a:latin typeface="Calibri"/>
                      </a:endParaRPr>
                    </a:p>
                  </a:txBody>
                  <a:tcPr marL="0" marR="0" marT="0" marB="0" anchor="b"/>
                </a:tc>
                <a:tc>
                  <a:txBody>
                    <a:bodyPr/>
                    <a:lstStyle/>
                    <a:p>
                      <a:pPr algn="ctr" fontAlgn="b"/>
                      <a:endParaRPr lang="fr-FR" sz="2400" b="0" i="0" u="none" strike="noStrike">
                        <a:solidFill>
                          <a:srgbClr val="000000"/>
                        </a:solidFill>
                        <a:effectLst/>
                        <a:latin typeface="Calibri"/>
                      </a:endParaRPr>
                    </a:p>
                  </a:txBody>
                  <a:tcPr marL="0" marR="0" marT="0" marB="0" anchor="b"/>
                </a:tc>
                <a:tc>
                  <a:txBody>
                    <a:bodyPr/>
                    <a:lstStyle/>
                    <a:p>
                      <a:pPr algn="ctr" fontAlgn="b"/>
                      <a:endParaRPr lang="fr-FR" sz="2400" b="0" i="0" u="none" strike="noStrike" dirty="0">
                        <a:solidFill>
                          <a:srgbClr val="000000"/>
                        </a:solidFill>
                        <a:effectLst/>
                        <a:latin typeface="Calibri"/>
                      </a:endParaRPr>
                    </a:p>
                  </a:txBody>
                  <a:tcPr marL="0" marR="0" marT="0" marB="0" anchor="b"/>
                </a:tc>
                <a:tc>
                  <a:txBody>
                    <a:bodyPr/>
                    <a:lstStyle/>
                    <a:p>
                      <a:pPr algn="ctr" fontAlgn="b"/>
                      <a:endParaRPr lang="fr-FR" sz="2400" b="0" i="0" u="none" strike="noStrike" dirty="0">
                        <a:solidFill>
                          <a:srgbClr val="000000"/>
                        </a:solidFill>
                        <a:effectLst/>
                        <a:latin typeface="Calibri"/>
                      </a:endParaRPr>
                    </a:p>
                  </a:txBody>
                  <a:tcPr marL="0" marR="0" marT="0" marB="0" anchor="b"/>
                </a:tc>
              </a:tr>
              <a:tr h="607536">
                <a:tc>
                  <a:txBody>
                    <a:bodyPr/>
                    <a:lstStyle/>
                    <a:p>
                      <a:pPr algn="l" fontAlgn="b"/>
                      <a:r>
                        <a:rPr lang="fr-FR" sz="2400" u="none" strike="noStrike">
                          <a:effectLst/>
                        </a:rPr>
                        <a:t>95% centile</a:t>
                      </a:r>
                      <a:endParaRPr lang="fr-FR" sz="2400" b="1" i="0" u="none" strike="noStrike">
                        <a:solidFill>
                          <a:srgbClr val="000000"/>
                        </a:solidFill>
                        <a:effectLst/>
                        <a:latin typeface="Calibri"/>
                      </a:endParaRPr>
                    </a:p>
                  </a:txBody>
                  <a:tcPr marL="0" marR="0" marT="0" marB="0" anchor="b"/>
                </a:tc>
                <a:tc>
                  <a:txBody>
                    <a:bodyPr/>
                    <a:lstStyle/>
                    <a:p>
                      <a:pPr algn="ctr" fontAlgn="b"/>
                      <a:r>
                        <a:rPr lang="fr-FR" sz="2400" u="none" strike="noStrike" dirty="0">
                          <a:effectLst/>
                        </a:rPr>
                        <a:t>17,6</a:t>
                      </a:r>
                      <a:endParaRPr lang="fr-FR" sz="2400" b="1" i="0" u="none" strike="noStrike" dirty="0">
                        <a:solidFill>
                          <a:srgbClr val="000000"/>
                        </a:solidFill>
                        <a:effectLst/>
                        <a:latin typeface="Calibri"/>
                      </a:endParaRPr>
                    </a:p>
                  </a:txBody>
                  <a:tcPr marL="0" marR="0" marT="0" marB="0" anchor="b"/>
                </a:tc>
                <a:tc>
                  <a:txBody>
                    <a:bodyPr/>
                    <a:lstStyle/>
                    <a:p>
                      <a:pPr algn="ctr" fontAlgn="b"/>
                      <a:r>
                        <a:rPr lang="fr-FR" sz="2400" u="none" strike="noStrike" dirty="0">
                          <a:effectLst/>
                        </a:rPr>
                        <a:t>12,0</a:t>
                      </a:r>
                      <a:endParaRPr lang="fr-FR" sz="2400" b="1" i="0" u="none" strike="noStrike" dirty="0">
                        <a:solidFill>
                          <a:srgbClr val="000000"/>
                        </a:solidFill>
                        <a:effectLst/>
                        <a:latin typeface="Calibri"/>
                      </a:endParaRPr>
                    </a:p>
                  </a:txBody>
                  <a:tcPr marL="0" marR="0" marT="0" marB="0" anchor="b"/>
                </a:tc>
                <a:tc>
                  <a:txBody>
                    <a:bodyPr/>
                    <a:lstStyle/>
                    <a:p>
                      <a:pPr algn="ctr" fontAlgn="b"/>
                      <a:r>
                        <a:rPr lang="fr-FR" sz="2400" u="none" strike="noStrike" dirty="0">
                          <a:effectLst/>
                        </a:rPr>
                        <a:t>7,5</a:t>
                      </a:r>
                      <a:endParaRPr lang="fr-FR" sz="2400" b="1" i="0" u="none" strike="noStrike" dirty="0">
                        <a:solidFill>
                          <a:srgbClr val="000000"/>
                        </a:solidFill>
                        <a:effectLst/>
                        <a:latin typeface="Calibri"/>
                      </a:endParaRPr>
                    </a:p>
                  </a:txBody>
                  <a:tcPr marL="0" marR="0" marT="0" marB="0" anchor="b"/>
                </a:tc>
                <a:tc>
                  <a:txBody>
                    <a:bodyPr/>
                    <a:lstStyle/>
                    <a:p>
                      <a:pPr algn="ctr" fontAlgn="b"/>
                      <a:r>
                        <a:rPr lang="fr-FR" sz="2400" u="none" strike="noStrike">
                          <a:effectLst/>
                        </a:rPr>
                        <a:t>8,8</a:t>
                      </a:r>
                      <a:endParaRPr lang="fr-FR" sz="2400" b="1" i="0" u="none" strike="noStrike">
                        <a:solidFill>
                          <a:srgbClr val="000000"/>
                        </a:solidFill>
                        <a:effectLst/>
                        <a:latin typeface="Calibri"/>
                      </a:endParaRPr>
                    </a:p>
                  </a:txBody>
                  <a:tcPr marL="0" marR="0" marT="0" marB="0" anchor="b"/>
                </a:tc>
              </a:tr>
              <a:tr h="607536">
                <a:tc>
                  <a:txBody>
                    <a:bodyPr/>
                    <a:lstStyle/>
                    <a:p>
                      <a:pPr algn="l" fontAlgn="b"/>
                      <a:r>
                        <a:rPr lang="fr-FR" sz="2400" u="none" strike="noStrike">
                          <a:effectLst/>
                        </a:rPr>
                        <a:t>90% centile</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a:effectLst/>
                        </a:rPr>
                        <a:t>17,3</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dirty="0">
                          <a:effectLst/>
                        </a:rPr>
                        <a:t>10,9</a:t>
                      </a:r>
                      <a:endParaRPr lang="fr-FR" sz="2400" b="0" i="0" u="none" strike="noStrike" dirty="0">
                        <a:solidFill>
                          <a:srgbClr val="000000"/>
                        </a:solidFill>
                        <a:effectLst/>
                        <a:latin typeface="Calibri"/>
                      </a:endParaRPr>
                    </a:p>
                  </a:txBody>
                  <a:tcPr marL="0" marR="0" marT="0" marB="0" anchor="b"/>
                </a:tc>
                <a:tc>
                  <a:txBody>
                    <a:bodyPr/>
                    <a:lstStyle/>
                    <a:p>
                      <a:pPr algn="ctr" fontAlgn="b"/>
                      <a:r>
                        <a:rPr lang="fr-FR" sz="2400" u="none" strike="noStrike" dirty="0">
                          <a:effectLst/>
                        </a:rPr>
                        <a:t>6,9</a:t>
                      </a:r>
                      <a:endParaRPr lang="fr-FR" sz="2400" b="0" i="0" u="none" strike="noStrike" dirty="0">
                        <a:solidFill>
                          <a:srgbClr val="000000"/>
                        </a:solidFill>
                        <a:effectLst/>
                        <a:latin typeface="Calibri"/>
                      </a:endParaRPr>
                    </a:p>
                  </a:txBody>
                  <a:tcPr marL="0" marR="0" marT="0" marB="0" anchor="b"/>
                </a:tc>
                <a:tc>
                  <a:txBody>
                    <a:bodyPr/>
                    <a:lstStyle/>
                    <a:p>
                      <a:pPr algn="ctr" fontAlgn="b"/>
                      <a:r>
                        <a:rPr lang="fr-FR" sz="2400" u="none" strike="noStrike">
                          <a:effectLst/>
                        </a:rPr>
                        <a:t>8,0</a:t>
                      </a:r>
                      <a:endParaRPr lang="fr-FR" sz="2400" b="0" i="0" u="none" strike="noStrike">
                        <a:solidFill>
                          <a:srgbClr val="000000"/>
                        </a:solidFill>
                        <a:effectLst/>
                        <a:latin typeface="Calibri"/>
                      </a:endParaRPr>
                    </a:p>
                  </a:txBody>
                  <a:tcPr marL="0" marR="0" marT="0" marB="0" anchor="b"/>
                </a:tc>
              </a:tr>
              <a:tr h="607536">
                <a:tc>
                  <a:txBody>
                    <a:bodyPr/>
                    <a:lstStyle/>
                    <a:p>
                      <a:pPr algn="l" fontAlgn="b"/>
                      <a:r>
                        <a:rPr lang="fr-FR" sz="2400" u="none" strike="noStrike" dirty="0">
                          <a:effectLst/>
                        </a:rPr>
                        <a:t>80% centile</a:t>
                      </a:r>
                      <a:endParaRPr lang="fr-FR" sz="2400" b="0" i="0" u="none" strike="noStrike" dirty="0">
                        <a:solidFill>
                          <a:srgbClr val="000000"/>
                        </a:solidFill>
                        <a:effectLst/>
                        <a:latin typeface="Calibri"/>
                      </a:endParaRPr>
                    </a:p>
                  </a:txBody>
                  <a:tcPr marL="0" marR="0" marT="0" marB="0" anchor="b"/>
                </a:tc>
                <a:tc>
                  <a:txBody>
                    <a:bodyPr/>
                    <a:lstStyle/>
                    <a:p>
                      <a:pPr algn="ctr" fontAlgn="b"/>
                      <a:r>
                        <a:rPr lang="fr-FR" sz="2400" u="none" strike="noStrike">
                          <a:effectLst/>
                        </a:rPr>
                        <a:t>4</a:t>
                      </a:r>
                      <a:endParaRPr lang="fr-FR" sz="2400" b="0" i="0" u="none" strike="noStrike">
                        <a:solidFill>
                          <a:srgbClr val="000000"/>
                        </a:solidFill>
                        <a:effectLst/>
                        <a:latin typeface="Calibri"/>
                      </a:endParaRPr>
                    </a:p>
                  </a:txBody>
                  <a:tcPr marL="0" marR="0" marT="0" marB="0" anchor="b"/>
                </a:tc>
                <a:tc>
                  <a:txBody>
                    <a:bodyPr/>
                    <a:lstStyle/>
                    <a:p>
                      <a:pPr algn="ctr" fontAlgn="b"/>
                      <a:r>
                        <a:rPr lang="fr-FR" sz="2400" u="none" strike="noStrike" dirty="0">
                          <a:effectLst/>
                        </a:rPr>
                        <a:t>9,06</a:t>
                      </a:r>
                      <a:endParaRPr lang="fr-FR" sz="2400" b="0" i="0" u="none" strike="noStrike" dirty="0">
                        <a:solidFill>
                          <a:srgbClr val="000000"/>
                        </a:solidFill>
                        <a:effectLst/>
                        <a:latin typeface="Calibri"/>
                      </a:endParaRPr>
                    </a:p>
                  </a:txBody>
                  <a:tcPr marL="0" marR="0" marT="0" marB="0" anchor="b"/>
                </a:tc>
                <a:tc>
                  <a:txBody>
                    <a:bodyPr/>
                    <a:lstStyle/>
                    <a:p>
                      <a:pPr algn="ctr" fontAlgn="b"/>
                      <a:r>
                        <a:rPr lang="fr-FR" sz="2400" u="none" strike="noStrike" dirty="0">
                          <a:effectLst/>
                        </a:rPr>
                        <a:t>5,84</a:t>
                      </a:r>
                      <a:endParaRPr lang="fr-FR" sz="2400" b="0" i="0" u="none" strike="noStrike" dirty="0">
                        <a:solidFill>
                          <a:srgbClr val="000000"/>
                        </a:solidFill>
                        <a:effectLst/>
                        <a:latin typeface="Calibri"/>
                      </a:endParaRPr>
                    </a:p>
                  </a:txBody>
                  <a:tcPr marL="0" marR="0" marT="0" marB="0" anchor="b"/>
                </a:tc>
                <a:tc>
                  <a:txBody>
                    <a:bodyPr/>
                    <a:lstStyle/>
                    <a:p>
                      <a:pPr algn="ctr" fontAlgn="b"/>
                      <a:r>
                        <a:rPr lang="fr-FR" sz="2400" u="none" strike="noStrike" dirty="0">
                          <a:effectLst/>
                        </a:rPr>
                        <a:t>6,28</a:t>
                      </a:r>
                      <a:endParaRPr lang="fr-FR" sz="24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33611867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2.1. Cartographie tumorale</a:t>
            </a:r>
            <a:endParaRPr lang="fr-FR" dirty="0"/>
          </a:p>
        </p:txBody>
      </p:sp>
      <p:sp>
        <p:nvSpPr>
          <p:cNvPr id="5" name="Sous-titre 4"/>
          <p:cNvSpPr>
            <a:spLocks noGrp="1"/>
          </p:cNvSpPr>
          <p:nvPr>
            <p:ph type="subTitle" idx="1"/>
          </p:nvPr>
        </p:nvSpPr>
        <p:spPr/>
        <p:txBody>
          <a:bodyPr/>
          <a:lstStyle/>
          <a:p>
            <a:r>
              <a:rPr lang="fr-FR" dirty="0" smtClean="0"/>
              <a:t>2.1.4. Pistes d’amélioration?</a:t>
            </a:r>
            <a:endParaRPr lang="fr-FR" dirty="0"/>
          </a:p>
        </p:txBody>
      </p:sp>
    </p:spTree>
    <p:extLst>
      <p:ext uri="{BB962C8B-B14F-4D97-AF65-F5344CB8AC3E}">
        <p14:creationId xmlns:p14="http://schemas.microsoft.com/office/powerpoint/2010/main" val="29406271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CAD en IRM de prostate</a:t>
            </a:r>
            <a:endParaRPr lang="fr-FR" dirty="0"/>
          </a:p>
        </p:txBody>
      </p:sp>
      <p:sp>
        <p:nvSpPr>
          <p:cNvPr id="3" name="Espace réservé du contenu 2"/>
          <p:cNvSpPr>
            <a:spLocks noGrp="1"/>
          </p:cNvSpPr>
          <p:nvPr>
            <p:ph sz="quarter" idx="10"/>
          </p:nvPr>
        </p:nvSpPr>
        <p:spPr>
          <a:xfrm>
            <a:off x="422032" y="1417638"/>
            <a:ext cx="8114204" cy="1898769"/>
          </a:xfrm>
        </p:spPr>
        <p:txBody>
          <a:bodyPr/>
          <a:lstStyle/>
          <a:p>
            <a:pPr marL="342900" indent="-342900">
              <a:buFont typeface="Arial" panose="020B0604020202020204" pitchFamily="34" charset="0"/>
              <a:buChar char="•"/>
            </a:pPr>
            <a:r>
              <a:rPr lang="fr-FR" sz="2400" dirty="0" err="1" smtClean="0">
                <a:solidFill>
                  <a:schemeClr val="tx1"/>
                </a:solidFill>
              </a:rPr>
              <a:t>Niaf</a:t>
            </a:r>
            <a:r>
              <a:rPr lang="fr-FR" sz="2400" dirty="0" smtClean="0">
                <a:solidFill>
                  <a:schemeClr val="tx1"/>
                </a:solidFill>
              </a:rPr>
              <a:t> E et al. </a:t>
            </a:r>
            <a:r>
              <a:rPr lang="fr-FR" sz="2400" dirty="0" err="1">
                <a:solidFill>
                  <a:schemeClr val="tx1"/>
                </a:solidFill>
              </a:rPr>
              <a:t>Phys</a:t>
            </a:r>
            <a:r>
              <a:rPr lang="fr-FR" sz="2400" dirty="0">
                <a:solidFill>
                  <a:schemeClr val="tx1"/>
                </a:solidFill>
              </a:rPr>
              <a:t> Med </a:t>
            </a:r>
            <a:r>
              <a:rPr lang="fr-FR" sz="2400" dirty="0" err="1">
                <a:solidFill>
                  <a:schemeClr val="tx1"/>
                </a:solidFill>
              </a:rPr>
              <a:t>Biol</a:t>
            </a:r>
            <a:r>
              <a:rPr lang="fr-FR" sz="2400" dirty="0">
                <a:solidFill>
                  <a:schemeClr val="tx1"/>
                </a:solidFill>
              </a:rPr>
              <a:t>. </a:t>
            </a:r>
            <a:r>
              <a:rPr lang="fr-FR" sz="2400" dirty="0" smtClean="0">
                <a:solidFill>
                  <a:schemeClr val="tx1"/>
                </a:solidFill>
              </a:rPr>
              <a:t>2012; 57(12</a:t>
            </a:r>
            <a:r>
              <a:rPr lang="fr-FR" sz="2400" dirty="0">
                <a:solidFill>
                  <a:schemeClr val="tx1"/>
                </a:solidFill>
              </a:rPr>
              <a:t>):</a:t>
            </a:r>
            <a:r>
              <a:rPr lang="fr-FR" sz="2400" dirty="0" smtClean="0">
                <a:solidFill>
                  <a:schemeClr val="tx1"/>
                </a:solidFill>
              </a:rPr>
              <a:t>3833-51</a:t>
            </a:r>
          </a:p>
          <a:p>
            <a:pPr marL="342900" indent="-342900">
              <a:buFont typeface="Arial" panose="020B0604020202020204" pitchFamily="34" charset="0"/>
              <a:buChar char="•"/>
            </a:pPr>
            <a:endParaRPr lang="fr-FR" sz="2400" dirty="0" smtClean="0">
              <a:solidFill>
                <a:schemeClr val="tx1"/>
              </a:solidFill>
            </a:endParaRPr>
          </a:p>
          <a:p>
            <a:pPr marL="800100" lvl="1" indent="-342900">
              <a:buFont typeface="Arial" panose="020B0604020202020204" pitchFamily="34" charset="0"/>
              <a:buChar char="•"/>
            </a:pPr>
            <a:r>
              <a:rPr lang="fr-FR" dirty="0" smtClean="0"/>
              <a:t>30 patients de la base CLARA-P, imagés à 1.5T</a:t>
            </a:r>
          </a:p>
          <a:p>
            <a:pPr marL="800100" lvl="1" indent="-342900">
              <a:buFont typeface="Arial" panose="020B0604020202020204" pitchFamily="34" charset="0"/>
              <a:buChar char="•"/>
            </a:pPr>
            <a:r>
              <a:rPr lang="fr-FR" dirty="0" smtClean="0"/>
              <a:t>Apprentissage à partir des </a:t>
            </a:r>
            <a:r>
              <a:rPr lang="fr-FR" dirty="0" err="1" smtClean="0"/>
              <a:t>ROIs</a:t>
            </a:r>
            <a:r>
              <a:rPr lang="fr-FR" dirty="0" smtClean="0"/>
              <a:t> tracés par les deux lecteurs prospectifs</a:t>
            </a:r>
          </a:p>
          <a:p>
            <a:pPr marL="800100" lvl="1" indent="-342900">
              <a:buFont typeface="Arial" panose="020B0604020202020204" pitchFamily="34" charset="0"/>
              <a:buChar char="•"/>
            </a:pPr>
            <a:r>
              <a:rPr lang="fr-FR" dirty="0" smtClean="0"/>
              <a:t>Analyse de 140 paramètres images</a:t>
            </a:r>
            <a:endParaRPr lang="fr-F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7231" y="3411941"/>
            <a:ext cx="4917726" cy="1748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57256" y="3435901"/>
            <a:ext cx="3023504" cy="3094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0437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CAD en IRM de prostate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57444" y="1596787"/>
            <a:ext cx="4748451" cy="443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705895" y="3671248"/>
            <a:ext cx="2407174" cy="584775"/>
          </a:xfrm>
          <a:prstGeom prst="rect">
            <a:avLst/>
          </a:prstGeom>
          <a:noFill/>
        </p:spPr>
        <p:txBody>
          <a:bodyPr wrap="square" rtlCol="0">
            <a:spAutoFit/>
          </a:bodyPr>
          <a:lstStyle/>
          <a:p>
            <a:r>
              <a:rPr lang="fr-FR" sz="3200" dirty="0" smtClean="0"/>
              <a:t>AUC = 0.82</a:t>
            </a:r>
            <a:endParaRPr lang="fr-FR" sz="3200" dirty="0"/>
          </a:p>
        </p:txBody>
      </p:sp>
    </p:spTree>
    <p:extLst>
      <p:ext uri="{BB962C8B-B14F-4D97-AF65-F5344CB8AC3E}">
        <p14:creationId xmlns:p14="http://schemas.microsoft.com/office/powerpoint/2010/main" val="18131083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CAD en IRM de prostate</a:t>
            </a:r>
          </a:p>
        </p:txBody>
      </p:sp>
      <p:sp>
        <p:nvSpPr>
          <p:cNvPr id="3" name="Espace réservé du contenu 2"/>
          <p:cNvSpPr>
            <a:spLocks noGrp="1"/>
          </p:cNvSpPr>
          <p:nvPr>
            <p:ph sz="quarter" idx="10"/>
          </p:nvPr>
        </p:nvSpPr>
        <p:spPr>
          <a:xfrm>
            <a:off x="457200" y="1594180"/>
            <a:ext cx="8114204" cy="4874857"/>
          </a:xfrm>
        </p:spPr>
        <p:txBody>
          <a:bodyPr/>
          <a:lstStyle/>
          <a:p>
            <a:pPr marL="342900" indent="-342900">
              <a:buFont typeface="Arial" panose="020B0604020202020204" pitchFamily="34" charset="0"/>
              <a:buChar char="•"/>
            </a:pPr>
            <a:r>
              <a:rPr lang="fr-FR" sz="2400" dirty="0" err="1">
                <a:solidFill>
                  <a:schemeClr val="tx1"/>
                </a:solidFill>
              </a:rPr>
              <a:t>Niaf</a:t>
            </a:r>
            <a:r>
              <a:rPr lang="fr-FR" sz="2400" dirty="0">
                <a:solidFill>
                  <a:schemeClr val="tx1"/>
                </a:solidFill>
              </a:rPr>
              <a:t> </a:t>
            </a:r>
            <a:r>
              <a:rPr lang="fr-FR" sz="2400" dirty="0" smtClean="0">
                <a:solidFill>
                  <a:schemeClr val="tx1"/>
                </a:solidFill>
              </a:rPr>
              <a:t>E et al. </a:t>
            </a:r>
            <a:r>
              <a:rPr lang="fr-FR" sz="2400" dirty="0" err="1" smtClean="0">
                <a:solidFill>
                  <a:schemeClr val="tx1"/>
                </a:solidFill>
              </a:rPr>
              <a:t>Radiology</a:t>
            </a:r>
            <a:r>
              <a:rPr lang="fr-FR" sz="2400" dirty="0" smtClean="0">
                <a:solidFill>
                  <a:schemeClr val="tx1"/>
                </a:solidFill>
              </a:rPr>
              <a:t> 2014; 271(3</a:t>
            </a:r>
            <a:r>
              <a:rPr lang="fr-FR" sz="2400" dirty="0">
                <a:solidFill>
                  <a:schemeClr val="tx1"/>
                </a:solidFill>
              </a:rPr>
              <a:t>):</a:t>
            </a:r>
            <a:r>
              <a:rPr lang="fr-FR" sz="2400" dirty="0" smtClean="0">
                <a:solidFill>
                  <a:schemeClr val="tx1"/>
                </a:solidFill>
              </a:rPr>
              <a:t>761-9</a:t>
            </a:r>
          </a:p>
          <a:p>
            <a:pPr lvl="1"/>
            <a:endParaRPr lang="fr-FR" dirty="0" smtClean="0"/>
          </a:p>
          <a:p>
            <a:pPr marL="742950" lvl="1" indent="-285750">
              <a:buFont typeface="Arial" panose="020B0604020202020204" pitchFamily="34" charset="0"/>
              <a:buChar char="•"/>
            </a:pPr>
            <a:r>
              <a:rPr lang="fr-FR" dirty="0" smtClean="0"/>
              <a:t>30 même patients, 88 lésions suspectes</a:t>
            </a:r>
          </a:p>
          <a:p>
            <a:pPr lvl="1"/>
            <a:endParaRPr lang="fr-FR" dirty="0" smtClean="0"/>
          </a:p>
          <a:p>
            <a:pPr marL="742950" lvl="1" indent="-285750">
              <a:buFont typeface="Arial" panose="020B0604020202020204" pitchFamily="34" charset="0"/>
              <a:buChar char="•"/>
            </a:pPr>
            <a:r>
              <a:rPr lang="fr-FR" dirty="0" smtClean="0"/>
              <a:t>12 lecteurs d’expérience variable</a:t>
            </a:r>
          </a:p>
          <a:p>
            <a:pPr lvl="2"/>
            <a:r>
              <a:rPr lang="fr-FR" dirty="0" smtClean="0"/>
              <a:t>6 internes en fin de semestre</a:t>
            </a:r>
          </a:p>
          <a:p>
            <a:pPr lvl="2"/>
            <a:r>
              <a:rPr lang="fr-FR" dirty="0" smtClean="0"/>
              <a:t>1 radiologue sénior sans expérience en IRM de prostate</a:t>
            </a:r>
          </a:p>
          <a:p>
            <a:pPr lvl="2"/>
            <a:r>
              <a:rPr lang="fr-FR" dirty="0" smtClean="0"/>
              <a:t>5 radiologues séniors expérimentés</a:t>
            </a:r>
          </a:p>
          <a:p>
            <a:pPr lvl="2"/>
            <a:endParaRPr lang="fr-FR" dirty="0" smtClean="0"/>
          </a:p>
          <a:p>
            <a:pPr marL="742950" lvl="1" indent="-285750">
              <a:buFont typeface="Arial" panose="020B0604020202020204" pitchFamily="34" charset="0"/>
              <a:buChar char="•"/>
            </a:pPr>
            <a:r>
              <a:rPr lang="fr-FR" dirty="0" smtClean="0"/>
              <a:t>3 lectures</a:t>
            </a:r>
          </a:p>
          <a:p>
            <a:pPr lvl="2"/>
            <a:r>
              <a:rPr lang="fr-FR" dirty="0" err="1" smtClean="0"/>
              <a:t>Scoring</a:t>
            </a:r>
            <a:r>
              <a:rPr lang="fr-FR" dirty="0" smtClean="0"/>
              <a:t> subjectif 1</a:t>
            </a:r>
          </a:p>
          <a:p>
            <a:pPr lvl="2"/>
            <a:r>
              <a:rPr lang="fr-FR" dirty="0" err="1" smtClean="0"/>
              <a:t>Scoring</a:t>
            </a:r>
            <a:r>
              <a:rPr lang="fr-FR" dirty="0" smtClean="0"/>
              <a:t> subjectif 2, 5 semaines plus tard</a:t>
            </a:r>
          </a:p>
          <a:p>
            <a:pPr lvl="2"/>
            <a:r>
              <a:rPr lang="fr-FR" dirty="0" err="1" smtClean="0"/>
              <a:t>Scoring</a:t>
            </a:r>
            <a:r>
              <a:rPr lang="fr-FR" dirty="0" smtClean="0"/>
              <a:t> avec CAD, juste après</a:t>
            </a:r>
            <a:endParaRPr lang="fr-FR" dirty="0"/>
          </a:p>
        </p:txBody>
      </p:sp>
    </p:spTree>
    <p:extLst>
      <p:ext uri="{BB962C8B-B14F-4D97-AF65-F5344CB8AC3E}">
        <p14:creationId xmlns:p14="http://schemas.microsoft.com/office/powerpoint/2010/main" val="2364367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Picture 76"/>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509578" y="1246048"/>
            <a:ext cx="4033513" cy="543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587" y="1259696"/>
            <a:ext cx="6285035" cy="543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141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descr="E:\JFR 2012\MONMAR_T2_coupe11.0001.00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46038" y="421210"/>
            <a:ext cx="2928937" cy="2660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3" descr="E:\JFR 2012\MONMAR_ADC_coupe11.000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3073400" y="1060829"/>
            <a:ext cx="2940050" cy="2795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E:\JFR 2012\MONMAR_DYN_t13_coupe11.0001.0001.0001.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6084888" y="1661841"/>
            <a:ext cx="2795587" cy="2840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30175" y="4475413"/>
            <a:ext cx="4728428" cy="1255728"/>
          </a:xfrm>
          <a:prstGeom prst="rect">
            <a:avLst/>
          </a:prstGeom>
          <a:noFill/>
          <a:ln w="9525">
            <a:solidFill>
              <a:srgbClr val="0396E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ts val="600"/>
              </a:spcBef>
              <a:buClr>
                <a:schemeClr val="accent1"/>
              </a:buClr>
              <a:buSzPct val="76000"/>
              <a:buFont typeface="Wingdings 3" pitchFamily="18" charset="2"/>
              <a:buChar char=""/>
              <a:defRPr sz="2600">
                <a:solidFill>
                  <a:schemeClr val="tx1"/>
                </a:solidFill>
                <a:latin typeface="Georgia" pitchFamily="18" charset="0"/>
              </a:defRPr>
            </a:lvl1pPr>
            <a:lvl2pPr eaLnBrk="0" hangingPunct="0">
              <a:spcBef>
                <a:spcPts val="500"/>
              </a:spcBef>
              <a:buClr>
                <a:schemeClr val="accent2"/>
              </a:buClr>
              <a:buSzPct val="76000"/>
              <a:buFont typeface="Wingdings 3" pitchFamily="18" charset="2"/>
              <a:buChar char=""/>
              <a:defRPr sz="2300">
                <a:solidFill>
                  <a:schemeClr val="tx2"/>
                </a:solidFill>
                <a:latin typeface="Georgia" pitchFamily="18"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eorgia" pitchFamily="18" charset="0"/>
              </a:defRPr>
            </a:lvl3pPr>
            <a:lvl4pPr marL="1600200" indent="-228600" eaLnBrk="0" hangingPunct="0">
              <a:spcBef>
                <a:spcPts val="400"/>
              </a:spcBef>
              <a:buClr>
                <a:srgbClr val="A94543"/>
              </a:buClr>
              <a:buSzPct val="70000"/>
              <a:buFont typeface="Wingdings" pitchFamily="2" charset="2"/>
              <a:buChar char=""/>
              <a:defRPr>
                <a:solidFill>
                  <a:schemeClr val="tx1"/>
                </a:solidFill>
                <a:latin typeface="Georgia" pitchFamily="18"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eorgia" pitchFamily="18"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eorgia" pitchFamily="18"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eorgia" pitchFamily="18"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eorgia" pitchFamily="18"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eorgia" pitchFamily="18" charset="0"/>
              </a:defRPr>
            </a:lvl9pPr>
          </a:lstStyle>
          <a:p>
            <a:pPr marL="0" lvl="1" eaLnBrk="1" hangingPunct="1">
              <a:lnSpc>
                <a:spcPct val="90000"/>
              </a:lnSpc>
              <a:spcBef>
                <a:spcPct val="0"/>
              </a:spcBef>
              <a:buClr>
                <a:srgbClr val="0396E7"/>
              </a:buClr>
              <a:buSzTx/>
              <a:buFontTx/>
              <a:buNone/>
            </a:pPr>
            <a:r>
              <a:rPr lang="fr-FR" altLang="fr-FR" sz="2800" b="1" dirty="0">
                <a:solidFill>
                  <a:srgbClr val="0396E7"/>
                </a:solidFill>
                <a:latin typeface="Arial" pitchFamily="34" charset="0"/>
              </a:rPr>
              <a:t>CAD : </a:t>
            </a:r>
          </a:p>
          <a:p>
            <a:pPr marL="0" lvl="1" eaLnBrk="1" hangingPunct="1">
              <a:lnSpc>
                <a:spcPct val="90000"/>
              </a:lnSpc>
              <a:spcBef>
                <a:spcPct val="0"/>
              </a:spcBef>
              <a:buClr>
                <a:srgbClr val="0396E7"/>
              </a:buClr>
              <a:buSzTx/>
              <a:buFontTx/>
              <a:buNone/>
            </a:pPr>
            <a:r>
              <a:rPr lang="fr-FR" altLang="fr-FR" sz="2800" b="1" dirty="0">
                <a:solidFill>
                  <a:schemeClr val="tx1"/>
                </a:solidFill>
                <a:latin typeface="Arial" pitchFamily="34" charset="0"/>
              </a:rPr>
              <a:t>Foyer 1 : score 0.99/1</a:t>
            </a:r>
          </a:p>
          <a:p>
            <a:pPr marL="0" lvl="1" eaLnBrk="1" hangingPunct="1">
              <a:lnSpc>
                <a:spcPct val="90000"/>
              </a:lnSpc>
              <a:spcBef>
                <a:spcPct val="0"/>
              </a:spcBef>
              <a:buClr>
                <a:srgbClr val="0396E7"/>
              </a:buClr>
              <a:buSzTx/>
              <a:buFontTx/>
              <a:buNone/>
            </a:pPr>
            <a:r>
              <a:rPr lang="fr-FR" altLang="fr-FR" sz="2800" b="1" dirty="0">
                <a:solidFill>
                  <a:schemeClr val="tx1"/>
                </a:solidFill>
                <a:latin typeface="Arial" pitchFamily="34" charset="0"/>
              </a:rPr>
              <a:t>Foyer 2 : score 1/1</a:t>
            </a:r>
          </a:p>
        </p:txBody>
      </p:sp>
      <p:sp>
        <p:nvSpPr>
          <p:cNvPr id="8" name="Text Box 105"/>
          <p:cNvSpPr txBox="1">
            <a:spLocks noChangeArrowheads="1"/>
          </p:cNvSpPr>
          <p:nvPr/>
        </p:nvSpPr>
        <p:spPr bwMode="auto">
          <a:xfrm>
            <a:off x="130175" y="5776178"/>
            <a:ext cx="4619246" cy="830997"/>
          </a:xfrm>
          <a:prstGeom prst="rect">
            <a:avLst/>
          </a:prstGeom>
          <a:noFill/>
          <a:ln>
            <a:solidFill>
              <a:srgbClr val="FF0000"/>
            </a:solidFill>
          </a:ln>
          <a:extLst/>
        </p:spPr>
        <p:txBody>
          <a:bodyPr wrap="square"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fr-FR" sz="2400" b="1" dirty="0" smtClean="0">
                <a:solidFill>
                  <a:srgbClr val="FF0000"/>
                </a:solidFill>
                <a:latin typeface="+mn-lt"/>
                <a:cs typeface="+mn-cs"/>
              </a:rPr>
              <a:t>Référence histologique</a:t>
            </a:r>
          </a:p>
          <a:p>
            <a:pPr eaLnBrk="1" fontAlgn="auto" hangingPunct="1">
              <a:spcBef>
                <a:spcPts val="0"/>
              </a:spcBef>
              <a:spcAft>
                <a:spcPts val="0"/>
              </a:spcAft>
              <a:defRPr/>
            </a:pPr>
            <a:r>
              <a:rPr lang="fr-FR" sz="2400" b="1" dirty="0" smtClean="0">
                <a:latin typeface="+mn-lt"/>
                <a:cs typeface="+mn-cs"/>
              </a:rPr>
              <a:t>Foyers 1 et 2 : malins  </a:t>
            </a:r>
            <a:endParaRPr lang="fr-FR" sz="2000" b="1" dirty="0">
              <a:solidFill>
                <a:srgbClr val="FF0000"/>
              </a:solidFill>
              <a:latin typeface="+mn-lt"/>
              <a:cs typeface="+mn-cs"/>
            </a:endParaRPr>
          </a:p>
        </p:txBody>
      </p:sp>
    </p:spTree>
    <p:extLst>
      <p:ext uri="{BB962C8B-B14F-4D97-AF65-F5344CB8AC3E}">
        <p14:creationId xmlns:p14="http://schemas.microsoft.com/office/powerpoint/2010/main" val="3763694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Picture 2" descr="E:\JFR 2012\MULBER_T2_coupe12.0001.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63512" y="495869"/>
            <a:ext cx="2959100" cy="2446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3" descr="E:\JFR 2012\MULBER_ADC_coupe12.0001.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308350" y="1034032"/>
            <a:ext cx="2824162" cy="2320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E:\JFR 2012\MULBER_Dyn_t19_coupe12.0001.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284912" y="1661094"/>
            <a:ext cx="2859088" cy="2420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30175" y="4082032"/>
            <a:ext cx="5055974" cy="1089529"/>
          </a:xfrm>
          <a:prstGeom prst="rect">
            <a:avLst/>
          </a:prstGeom>
          <a:noFill/>
          <a:ln w="9525">
            <a:solidFill>
              <a:srgbClr val="0396E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ts val="600"/>
              </a:spcBef>
              <a:buClr>
                <a:schemeClr val="accent1"/>
              </a:buClr>
              <a:buSzPct val="76000"/>
              <a:buFont typeface="Wingdings 3" pitchFamily="18" charset="2"/>
              <a:buChar char=""/>
              <a:defRPr sz="2600">
                <a:solidFill>
                  <a:schemeClr val="tx1"/>
                </a:solidFill>
                <a:latin typeface="Georgia" pitchFamily="18" charset="0"/>
              </a:defRPr>
            </a:lvl1pPr>
            <a:lvl2pPr eaLnBrk="0" hangingPunct="0">
              <a:spcBef>
                <a:spcPts val="500"/>
              </a:spcBef>
              <a:buClr>
                <a:schemeClr val="accent2"/>
              </a:buClr>
              <a:buSzPct val="76000"/>
              <a:buFont typeface="Wingdings 3" pitchFamily="18" charset="2"/>
              <a:buChar char=""/>
              <a:defRPr sz="2300">
                <a:solidFill>
                  <a:schemeClr val="tx2"/>
                </a:solidFill>
                <a:latin typeface="Georgia" pitchFamily="18"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eorgia" pitchFamily="18" charset="0"/>
              </a:defRPr>
            </a:lvl3pPr>
            <a:lvl4pPr marL="1600200" indent="-228600" eaLnBrk="0" hangingPunct="0">
              <a:spcBef>
                <a:spcPts val="400"/>
              </a:spcBef>
              <a:buClr>
                <a:srgbClr val="A94543"/>
              </a:buClr>
              <a:buSzPct val="70000"/>
              <a:buFont typeface="Wingdings" pitchFamily="2" charset="2"/>
              <a:buChar char=""/>
              <a:defRPr>
                <a:solidFill>
                  <a:schemeClr val="tx1"/>
                </a:solidFill>
                <a:latin typeface="Georgia" pitchFamily="18"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eorgia" pitchFamily="18"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eorgia" pitchFamily="18"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eorgia" pitchFamily="18"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eorgia" pitchFamily="18"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eorgia" pitchFamily="18" charset="0"/>
              </a:defRPr>
            </a:lvl9pPr>
          </a:lstStyle>
          <a:p>
            <a:pPr marL="0" lvl="1" eaLnBrk="1" hangingPunct="1">
              <a:lnSpc>
                <a:spcPct val="90000"/>
              </a:lnSpc>
              <a:spcBef>
                <a:spcPct val="0"/>
              </a:spcBef>
              <a:buClr>
                <a:srgbClr val="0396E7"/>
              </a:buClr>
              <a:buSzTx/>
              <a:buFontTx/>
              <a:buNone/>
            </a:pPr>
            <a:r>
              <a:rPr lang="fr-FR" altLang="fr-FR" sz="2400" b="1" dirty="0">
                <a:solidFill>
                  <a:srgbClr val="0396E7"/>
                </a:solidFill>
                <a:latin typeface="Arial" pitchFamily="34" charset="0"/>
              </a:rPr>
              <a:t>CAD : </a:t>
            </a:r>
          </a:p>
          <a:p>
            <a:pPr marL="0" lvl="1" eaLnBrk="1" hangingPunct="1">
              <a:lnSpc>
                <a:spcPct val="90000"/>
              </a:lnSpc>
              <a:spcBef>
                <a:spcPct val="0"/>
              </a:spcBef>
              <a:buClr>
                <a:srgbClr val="0396E7"/>
              </a:buClr>
              <a:buSzTx/>
              <a:buFontTx/>
              <a:buNone/>
            </a:pPr>
            <a:r>
              <a:rPr lang="fr-FR" altLang="fr-FR" sz="2400" b="1" dirty="0">
                <a:solidFill>
                  <a:schemeClr val="tx1"/>
                </a:solidFill>
                <a:latin typeface="Arial" pitchFamily="34" charset="0"/>
              </a:rPr>
              <a:t>Foyer 1 : score 0.93/1</a:t>
            </a:r>
          </a:p>
          <a:p>
            <a:pPr marL="0" lvl="1" eaLnBrk="1" hangingPunct="1">
              <a:lnSpc>
                <a:spcPct val="90000"/>
              </a:lnSpc>
              <a:spcBef>
                <a:spcPct val="0"/>
              </a:spcBef>
              <a:buClr>
                <a:srgbClr val="0396E7"/>
              </a:buClr>
              <a:buSzTx/>
              <a:buFontTx/>
              <a:buNone/>
            </a:pPr>
            <a:r>
              <a:rPr lang="fr-FR" altLang="fr-FR" sz="2400" b="1" dirty="0">
                <a:solidFill>
                  <a:schemeClr val="tx1"/>
                </a:solidFill>
                <a:latin typeface="Arial" pitchFamily="34" charset="0"/>
              </a:rPr>
              <a:t>Foyer 2: score 0.98/1</a:t>
            </a:r>
          </a:p>
        </p:txBody>
      </p:sp>
      <p:sp>
        <p:nvSpPr>
          <p:cNvPr id="8" name="Text Box 105"/>
          <p:cNvSpPr txBox="1">
            <a:spLocks noChangeArrowheads="1"/>
          </p:cNvSpPr>
          <p:nvPr/>
        </p:nvSpPr>
        <p:spPr bwMode="auto">
          <a:xfrm>
            <a:off x="130175" y="5776178"/>
            <a:ext cx="3950506" cy="830997"/>
          </a:xfrm>
          <a:prstGeom prst="rect">
            <a:avLst/>
          </a:prstGeom>
          <a:noFill/>
          <a:ln>
            <a:solidFill>
              <a:srgbClr val="FF0000"/>
            </a:solidFill>
          </a:ln>
          <a:extLst/>
        </p:spPr>
        <p:txBody>
          <a:bodyPr wrap="square"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fr-FR" sz="2400" b="1" dirty="0" smtClean="0">
                <a:solidFill>
                  <a:srgbClr val="FF0000"/>
                </a:solidFill>
                <a:latin typeface="+mn-lt"/>
                <a:cs typeface="+mn-cs"/>
              </a:rPr>
              <a:t>Référence histologique</a:t>
            </a:r>
          </a:p>
          <a:p>
            <a:pPr eaLnBrk="1" fontAlgn="auto" hangingPunct="1">
              <a:spcBef>
                <a:spcPts val="0"/>
              </a:spcBef>
              <a:spcAft>
                <a:spcPts val="0"/>
              </a:spcAft>
              <a:defRPr/>
            </a:pPr>
            <a:r>
              <a:rPr lang="fr-FR" sz="2400" b="1" dirty="0" smtClean="0">
                <a:latin typeface="+mn-lt"/>
                <a:cs typeface="+mn-cs"/>
              </a:rPr>
              <a:t>Foyers 1 et 2 :  malins</a:t>
            </a:r>
            <a:endParaRPr lang="fr-FR" sz="2000" b="1" dirty="0">
              <a:solidFill>
                <a:srgbClr val="FF0000"/>
              </a:solidFill>
              <a:latin typeface="+mn-lt"/>
              <a:cs typeface="+mn-cs"/>
            </a:endParaRPr>
          </a:p>
        </p:txBody>
      </p:sp>
    </p:spTree>
    <p:extLst>
      <p:ext uri="{BB962C8B-B14F-4D97-AF65-F5344CB8AC3E}">
        <p14:creationId xmlns:p14="http://schemas.microsoft.com/office/powerpoint/2010/main" val="548494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Techniques </a:t>
            </a:r>
            <a:r>
              <a:rPr lang="fr-FR" dirty="0" err="1" smtClean="0"/>
              <a:t>élastographiques</a:t>
            </a:r>
            <a:endParaRPr lang="fr-FR" dirty="0"/>
          </a:p>
        </p:txBody>
      </p:sp>
      <p:sp>
        <p:nvSpPr>
          <p:cNvPr id="3" name="Espace réservé du contenu 2"/>
          <p:cNvSpPr>
            <a:spLocks noGrp="1"/>
          </p:cNvSpPr>
          <p:nvPr>
            <p:ph idx="1"/>
          </p:nvPr>
        </p:nvSpPr>
        <p:spPr>
          <a:xfrm>
            <a:off x="457200" y="2296249"/>
            <a:ext cx="8229600" cy="3667836"/>
          </a:xfrm>
        </p:spPr>
        <p:txBody>
          <a:bodyPr/>
          <a:lstStyle/>
          <a:p>
            <a:r>
              <a:rPr lang="fr-FR" dirty="0" err="1" smtClean="0"/>
              <a:t>Elastographie</a:t>
            </a:r>
            <a:r>
              <a:rPr lang="fr-FR" dirty="0" smtClean="0"/>
              <a:t> Echographique</a:t>
            </a:r>
          </a:p>
          <a:p>
            <a:pPr lvl="1"/>
            <a:r>
              <a:rPr lang="fr-FR" dirty="0" smtClean="0"/>
              <a:t>Etude Prostate SSI (</a:t>
            </a:r>
            <a:r>
              <a:rPr lang="fr-FR" dirty="0" err="1" smtClean="0"/>
              <a:t>Cartographix</a:t>
            </a:r>
            <a:r>
              <a:rPr lang="fr-FR" dirty="0" smtClean="0"/>
              <a:t>)</a:t>
            </a:r>
          </a:p>
          <a:p>
            <a:pPr lvl="1"/>
            <a:endParaRPr lang="fr-FR" dirty="0"/>
          </a:p>
          <a:p>
            <a:r>
              <a:rPr lang="fr-FR" dirty="0" err="1" smtClean="0"/>
              <a:t>Elastographie</a:t>
            </a:r>
            <a:r>
              <a:rPr lang="fr-FR" dirty="0" smtClean="0"/>
              <a:t> IRM</a:t>
            </a:r>
          </a:p>
          <a:p>
            <a:pPr lvl="1"/>
            <a:r>
              <a:rPr lang="fr-FR" dirty="0" smtClean="0"/>
              <a:t>Développement d’un protocole d’imagerie fiable (</a:t>
            </a:r>
            <a:r>
              <a:rPr lang="fr-FR" dirty="0" err="1" smtClean="0"/>
              <a:t>Cartographix</a:t>
            </a:r>
            <a:r>
              <a:rPr lang="fr-FR" dirty="0" smtClean="0"/>
              <a:t>)</a:t>
            </a:r>
            <a:endParaRPr lang="fr-FR" dirty="0"/>
          </a:p>
        </p:txBody>
      </p:sp>
    </p:spTree>
    <p:extLst>
      <p:ext uri="{BB962C8B-B14F-4D97-AF65-F5344CB8AC3E}">
        <p14:creationId xmlns:p14="http://schemas.microsoft.com/office/powerpoint/2010/main" val="34663863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06334" y="1444625"/>
            <a:ext cx="4340049" cy="3679963"/>
          </a:xfrm>
          <a:noFill/>
        </p:spPr>
      </p:pic>
      <p:pic>
        <p:nvPicPr>
          <p:cNvPr id="6041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820" y="3889896"/>
            <a:ext cx="2051709" cy="225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1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1414" y="4409937"/>
            <a:ext cx="2074969" cy="225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0420" name="Text Box 6"/>
          <p:cNvSpPr txBox="1">
            <a:spLocks noChangeArrowheads="1"/>
          </p:cNvSpPr>
          <p:nvPr/>
        </p:nvSpPr>
        <p:spPr bwMode="auto">
          <a:xfrm>
            <a:off x="1546235" y="6292833"/>
            <a:ext cx="18122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tabLst>
                <a:tab pos="6007100" algn="l"/>
              </a:tabLst>
              <a:defRPr>
                <a:solidFill>
                  <a:schemeClr val="tx1"/>
                </a:solidFill>
                <a:latin typeface="Verdana" charset="0"/>
                <a:ea typeface="ＭＳ Ｐゴシック" charset="0"/>
              </a:defRPr>
            </a:lvl1pPr>
            <a:lvl2pPr marL="742950" indent="-285750" defTabSz="762000" eaLnBrk="0" hangingPunct="0">
              <a:tabLst>
                <a:tab pos="6007100" algn="l"/>
              </a:tabLst>
              <a:defRPr>
                <a:solidFill>
                  <a:schemeClr val="tx1"/>
                </a:solidFill>
                <a:latin typeface="Verdana" charset="0"/>
                <a:ea typeface="ＭＳ Ｐゴシック" charset="0"/>
              </a:defRPr>
            </a:lvl2pPr>
            <a:lvl3pPr marL="1143000" indent="-228600" defTabSz="762000" eaLnBrk="0" hangingPunct="0">
              <a:tabLst>
                <a:tab pos="6007100" algn="l"/>
              </a:tabLst>
              <a:defRPr>
                <a:solidFill>
                  <a:schemeClr val="tx1"/>
                </a:solidFill>
                <a:latin typeface="Verdana" charset="0"/>
                <a:ea typeface="ＭＳ Ｐゴシック" charset="0"/>
              </a:defRPr>
            </a:lvl3pPr>
            <a:lvl4pPr marL="1600200" indent="-228600" defTabSz="762000" eaLnBrk="0" hangingPunct="0">
              <a:tabLst>
                <a:tab pos="6007100" algn="l"/>
              </a:tabLst>
              <a:defRPr>
                <a:solidFill>
                  <a:schemeClr val="tx1"/>
                </a:solidFill>
                <a:latin typeface="Verdana" charset="0"/>
                <a:ea typeface="ＭＳ Ｐゴシック" charset="0"/>
              </a:defRPr>
            </a:lvl4pPr>
            <a:lvl5pPr marL="2057400" indent="-228600" defTabSz="762000" eaLnBrk="0" hangingPunct="0">
              <a:tabLst>
                <a:tab pos="6007100" algn="l"/>
              </a:tabLst>
              <a:defRPr>
                <a:solidFill>
                  <a:schemeClr val="tx1"/>
                </a:solidFill>
                <a:latin typeface="Verdana" charset="0"/>
                <a:ea typeface="ＭＳ Ｐゴシック" charset="0"/>
              </a:defRPr>
            </a:lvl5pPr>
            <a:lvl6pPr marL="2514600" indent="-228600" defTabSz="762000" eaLnBrk="0" fontAlgn="base" hangingPunct="0">
              <a:spcBef>
                <a:spcPct val="0"/>
              </a:spcBef>
              <a:spcAft>
                <a:spcPct val="0"/>
              </a:spcAft>
              <a:tabLst>
                <a:tab pos="6007100" algn="l"/>
              </a:tabLst>
              <a:defRPr>
                <a:solidFill>
                  <a:schemeClr val="tx1"/>
                </a:solidFill>
                <a:latin typeface="Verdana" charset="0"/>
                <a:ea typeface="ＭＳ Ｐゴシック" charset="0"/>
              </a:defRPr>
            </a:lvl6pPr>
            <a:lvl7pPr marL="2971800" indent="-228600" defTabSz="762000" eaLnBrk="0" fontAlgn="base" hangingPunct="0">
              <a:spcBef>
                <a:spcPct val="0"/>
              </a:spcBef>
              <a:spcAft>
                <a:spcPct val="0"/>
              </a:spcAft>
              <a:tabLst>
                <a:tab pos="6007100" algn="l"/>
              </a:tabLst>
              <a:defRPr>
                <a:solidFill>
                  <a:schemeClr val="tx1"/>
                </a:solidFill>
                <a:latin typeface="Verdana" charset="0"/>
                <a:ea typeface="ＭＳ Ｐゴシック" charset="0"/>
              </a:defRPr>
            </a:lvl7pPr>
            <a:lvl8pPr marL="3429000" indent="-228600" defTabSz="762000" eaLnBrk="0" fontAlgn="base" hangingPunct="0">
              <a:spcBef>
                <a:spcPct val="0"/>
              </a:spcBef>
              <a:spcAft>
                <a:spcPct val="0"/>
              </a:spcAft>
              <a:tabLst>
                <a:tab pos="6007100" algn="l"/>
              </a:tabLst>
              <a:defRPr>
                <a:solidFill>
                  <a:schemeClr val="tx1"/>
                </a:solidFill>
                <a:latin typeface="Verdana" charset="0"/>
                <a:ea typeface="ＭＳ Ｐゴシック" charset="0"/>
              </a:defRPr>
            </a:lvl8pPr>
            <a:lvl9pPr marL="3886200" indent="-228600" defTabSz="762000" eaLnBrk="0" fontAlgn="base" hangingPunct="0">
              <a:spcBef>
                <a:spcPct val="0"/>
              </a:spcBef>
              <a:spcAft>
                <a:spcPct val="0"/>
              </a:spcAft>
              <a:tabLst>
                <a:tab pos="6007100" algn="l"/>
              </a:tabLst>
              <a:defRPr>
                <a:solidFill>
                  <a:schemeClr val="tx1"/>
                </a:solidFill>
                <a:latin typeface="Verdana" charset="0"/>
                <a:ea typeface="ＭＳ Ｐゴシック" charset="0"/>
              </a:defRPr>
            </a:lvl9pPr>
          </a:lstStyle>
          <a:p>
            <a:pPr>
              <a:spcBef>
                <a:spcPct val="50000"/>
              </a:spcBef>
            </a:pPr>
            <a:r>
              <a:rPr lang="fr-FR" dirty="0" smtClean="0">
                <a:latin typeface="Times New Roman" charset="0"/>
              </a:rPr>
              <a:t>HIFU position</a:t>
            </a:r>
            <a:endParaRPr lang="fr-FR" dirty="0">
              <a:latin typeface="Times New Roman" charset="0"/>
            </a:endParaRPr>
          </a:p>
        </p:txBody>
      </p:sp>
      <p:sp>
        <p:nvSpPr>
          <p:cNvPr id="60421" name="Rectangle 3"/>
          <p:cNvSpPr>
            <a:spLocks noGrp="1" noChangeArrowheads="1"/>
          </p:cNvSpPr>
          <p:nvPr>
            <p:ph type="title"/>
          </p:nvPr>
        </p:nvSpPr>
        <p:spPr>
          <a:xfrm>
            <a:off x="429795" y="301625"/>
            <a:ext cx="4005618" cy="1143000"/>
          </a:xfrm>
          <a:noFill/>
        </p:spPr>
        <p:txBody>
          <a:bodyPr>
            <a:noAutofit/>
          </a:bodyPr>
          <a:lstStyle/>
          <a:p>
            <a:pPr algn="ctr" eaLnBrk="1" hangingPunct="1"/>
            <a:r>
              <a:rPr lang="fr-FR" sz="3700" b="1" dirty="0">
                <a:solidFill>
                  <a:srgbClr val="1F497D"/>
                </a:solidFill>
                <a:latin typeface="Calibri"/>
                <a:ea typeface="+mn-ea"/>
                <a:cs typeface="+mn-cs"/>
              </a:rPr>
              <a:t>2000 – 2004 </a:t>
            </a:r>
            <a:r>
              <a:rPr lang="fr-FR" sz="3700" b="1" dirty="0" err="1">
                <a:solidFill>
                  <a:srgbClr val="1F497D"/>
                </a:solidFill>
                <a:latin typeface="Calibri"/>
                <a:ea typeface="+mn-ea"/>
                <a:cs typeface="+mn-cs"/>
              </a:rPr>
              <a:t>Ablatherm</a:t>
            </a:r>
            <a:r>
              <a:rPr lang="fr-FR" sz="3700" b="1" dirty="0">
                <a:solidFill>
                  <a:srgbClr val="1F497D"/>
                </a:solidFill>
                <a:latin typeface="Calibri"/>
                <a:ea typeface="+mn-ea"/>
                <a:cs typeface="+mn-cs"/>
              </a:rPr>
              <a:t>® </a:t>
            </a:r>
            <a:r>
              <a:rPr lang="fr-FR" sz="3700" b="1" dirty="0" err="1">
                <a:solidFill>
                  <a:srgbClr val="1F497D"/>
                </a:solidFill>
                <a:latin typeface="Calibri"/>
                <a:ea typeface="+mn-ea"/>
                <a:cs typeface="+mn-cs"/>
              </a:rPr>
              <a:t>Maxis</a:t>
            </a:r>
            <a:endParaRPr lang="fr-FR" sz="3700" b="1" dirty="0">
              <a:solidFill>
                <a:srgbClr val="1F497D"/>
              </a:solidFill>
              <a:latin typeface="Calibri"/>
              <a:ea typeface="+mn-ea"/>
              <a:cs typeface="+mn-cs"/>
            </a:endParaRPr>
          </a:p>
        </p:txBody>
      </p:sp>
      <p:sp>
        <p:nvSpPr>
          <p:cNvPr id="3" name="Rectangle 2"/>
          <p:cNvSpPr/>
          <p:nvPr/>
        </p:nvSpPr>
        <p:spPr>
          <a:xfrm>
            <a:off x="107228" y="6027489"/>
            <a:ext cx="1755521" cy="369332"/>
          </a:xfrm>
          <a:prstGeom prst="rect">
            <a:avLst/>
          </a:prstGeom>
        </p:spPr>
        <p:txBody>
          <a:bodyPr wrap="none">
            <a:spAutoFit/>
          </a:bodyPr>
          <a:lstStyle/>
          <a:p>
            <a:r>
              <a:rPr lang="fr-FR" dirty="0" smtClean="0">
                <a:latin typeface="Times New Roman" charset="0"/>
              </a:rPr>
              <a:t>Imaging position</a:t>
            </a:r>
            <a:endParaRPr lang="fr-FR" dirty="0"/>
          </a:p>
        </p:txBody>
      </p:sp>
      <p:sp>
        <p:nvSpPr>
          <p:cNvPr id="9" name="Rectangle 3"/>
          <p:cNvSpPr txBox="1">
            <a:spLocks noChangeArrowheads="1"/>
          </p:cNvSpPr>
          <p:nvPr/>
        </p:nvSpPr>
        <p:spPr>
          <a:xfrm>
            <a:off x="4553417" y="301625"/>
            <a:ext cx="4715561" cy="11430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fr-FR" sz="3700" b="1" dirty="0">
                <a:solidFill>
                  <a:srgbClr val="1F497D"/>
                </a:solidFill>
                <a:latin typeface="Calibri"/>
                <a:ea typeface="+mn-ea"/>
                <a:cs typeface="+mn-cs"/>
              </a:rPr>
              <a:t>2005 – 2014 </a:t>
            </a:r>
          </a:p>
          <a:p>
            <a:pPr algn="ctr"/>
            <a:r>
              <a:rPr lang="fr-FR" sz="3700" b="1" dirty="0" err="1">
                <a:solidFill>
                  <a:srgbClr val="1F497D"/>
                </a:solidFill>
                <a:latin typeface="Calibri"/>
                <a:ea typeface="+mn-ea"/>
                <a:cs typeface="+mn-cs"/>
              </a:rPr>
              <a:t>Integrated</a:t>
            </a:r>
            <a:r>
              <a:rPr lang="fr-FR" sz="3700" b="1" dirty="0">
                <a:solidFill>
                  <a:srgbClr val="1F497D"/>
                </a:solidFill>
                <a:latin typeface="Calibri"/>
                <a:ea typeface="+mn-ea"/>
                <a:cs typeface="+mn-cs"/>
              </a:rPr>
              <a:t> Imaging</a:t>
            </a:r>
          </a:p>
        </p:txBody>
      </p:sp>
      <p:pic>
        <p:nvPicPr>
          <p:cNvPr id="10" name="Image 9" descr="3D_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7690" y="1444625"/>
            <a:ext cx="3328435" cy="2662748"/>
          </a:xfrm>
          <a:prstGeom prst="rect">
            <a:avLst/>
          </a:prstGeom>
        </p:spPr>
      </p:pic>
      <p:pic>
        <p:nvPicPr>
          <p:cNvPr id="11" name="Image 10" descr="3D_1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7690" y="4060225"/>
            <a:ext cx="3328436" cy="2662749"/>
          </a:xfrm>
          <a:prstGeom prst="rect">
            <a:avLst/>
          </a:prstGeom>
        </p:spPr>
      </p:pic>
      <p:pic>
        <p:nvPicPr>
          <p:cNvPr id="12" name="Picture 2072" descr="Dynamic Positio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8413" y="4888521"/>
            <a:ext cx="1659315" cy="19694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71" descr="3D Imag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8413" y="2429939"/>
            <a:ext cx="1675587" cy="197999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BED5115-223B-D149-898B-8DF23925E4D7}" type="slidenum">
              <a:rPr lang="fr-FR" smtClean="0"/>
              <a:t>5</a:t>
            </a:fld>
            <a:endParaRPr lang="fr-FR"/>
          </a:p>
        </p:txBody>
      </p:sp>
    </p:spTree>
    <p:extLst>
      <p:ext uri="{BB962C8B-B14F-4D97-AF65-F5344CB8AC3E}">
        <p14:creationId xmlns:p14="http://schemas.microsoft.com/office/powerpoint/2010/main" val="285326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Olivier\Desktop\Atelier focal\Icono Journée focale\Icono Tt focal\Prostate.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9512" y="252248"/>
            <a:ext cx="4981905" cy="63535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Olivier\Desktop\Atelier focal\Icono Journée focale\Icono Tt focal\WATERPh5-Ax LAVA  6sec OR.0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08104" y="3501008"/>
            <a:ext cx="3344340" cy="26726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Olivier\Desktop\Atelier focal\Icono Journée focale\Icono Tt focal\ax T2.000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5508104" y="404664"/>
            <a:ext cx="3328266" cy="303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66972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370997" y="6223379"/>
            <a:ext cx="4870372" cy="369332"/>
          </a:xfrm>
          <a:prstGeom prst="rect">
            <a:avLst/>
          </a:prstGeom>
          <a:noFill/>
        </p:spPr>
        <p:txBody>
          <a:bodyPr wrap="none" rtlCol="0">
            <a:spAutoFit/>
          </a:bodyPr>
          <a:lstStyle/>
          <a:p>
            <a:r>
              <a:rPr lang="fr-FR" dirty="0" err="1" smtClean="0"/>
              <a:t>Courtesy</a:t>
            </a:r>
            <a:r>
              <a:rPr lang="fr-FR" dirty="0" smtClean="0"/>
              <a:t>: Rémi Souchon, </a:t>
            </a:r>
            <a:r>
              <a:rPr lang="fr-FR" dirty="0" err="1" smtClean="0"/>
              <a:t>LabTau</a:t>
            </a:r>
            <a:r>
              <a:rPr lang="fr-FR" dirty="0" smtClean="0"/>
              <a:t>, U 1032, INSERM</a:t>
            </a:r>
            <a:endParaRPr lang="fr-FR" dirty="0"/>
          </a:p>
        </p:txBody>
      </p:sp>
      <p:pic>
        <p:nvPicPr>
          <p:cNvPr id="2" name="Prostate 150Hz ref 140513-VZ (converti).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7789" y="456173"/>
            <a:ext cx="8950074" cy="5671334"/>
          </a:xfrm>
          <a:prstGeom prst="rect">
            <a:avLst/>
          </a:prstGeom>
        </p:spPr>
      </p:pic>
    </p:spTree>
    <p:extLst>
      <p:ext uri="{BB962C8B-B14F-4D97-AF65-F5344CB8AC3E}">
        <p14:creationId xmlns:p14="http://schemas.microsoft.com/office/powerpoint/2010/main" val="399760525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2.2. Evaluation de la destruction tissulaire</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84147512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defRPr/>
            </a:pPr>
            <a:r>
              <a:rPr lang="fr-FR" altLang="fr-FR" sz="3600" dirty="0" smtClean="0">
                <a:latin typeface="+mn-lt"/>
              </a:rPr>
              <a:t>Evaluation de la destruction tissulaire</a:t>
            </a:r>
          </a:p>
        </p:txBody>
      </p:sp>
      <p:sp>
        <p:nvSpPr>
          <p:cNvPr id="88066" name="Espace réservé du contenu 2"/>
          <p:cNvSpPr>
            <a:spLocks noGrp="1"/>
          </p:cNvSpPr>
          <p:nvPr>
            <p:ph idx="1"/>
          </p:nvPr>
        </p:nvSpPr>
        <p:spPr bwMode="auto">
          <a:xfrm>
            <a:off x="539750" y="1514475"/>
            <a:ext cx="8208963"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pPr>
            <a:r>
              <a:rPr lang="fr-FR">
                <a:latin typeface="Arial" charset="0"/>
                <a:ea typeface="ＭＳ Ｐゴシック" charset="0"/>
              </a:rPr>
              <a:t>Traitement HIFU: </a:t>
            </a:r>
          </a:p>
          <a:p>
            <a:pPr lvl="1">
              <a:lnSpc>
                <a:spcPct val="90000"/>
              </a:lnSpc>
            </a:pPr>
            <a:endParaRPr lang="fr-FR">
              <a:latin typeface="Times" charset="0"/>
              <a:ea typeface="ＭＳ Ｐゴシック" charset="0"/>
            </a:endParaRPr>
          </a:p>
          <a:p>
            <a:pPr lvl="1">
              <a:lnSpc>
                <a:spcPct val="90000"/>
              </a:lnSpc>
            </a:pPr>
            <a:r>
              <a:rPr lang="fr-FR">
                <a:latin typeface="Times" charset="0"/>
                <a:ea typeface="ＭＳ Ｐゴシック" charset="0"/>
              </a:rPr>
              <a:t>Paramètres similaires pour tous les patients</a:t>
            </a:r>
          </a:p>
          <a:p>
            <a:pPr lvl="1">
              <a:lnSpc>
                <a:spcPct val="90000"/>
              </a:lnSpc>
              <a:buFontTx/>
              <a:buNone/>
            </a:pPr>
            <a:endParaRPr lang="fr-FR">
              <a:latin typeface="Times" charset="0"/>
              <a:ea typeface="ＭＳ Ｐゴシック" charset="0"/>
            </a:endParaRPr>
          </a:p>
          <a:p>
            <a:pPr lvl="1">
              <a:lnSpc>
                <a:spcPct val="90000"/>
              </a:lnSpc>
            </a:pPr>
            <a:r>
              <a:rPr lang="fr-FR">
                <a:latin typeface="Times" charset="0"/>
                <a:ea typeface="ＭＳ Ｐゴシック" charset="0"/>
              </a:rPr>
              <a:t>Perfusion locale négligée</a:t>
            </a:r>
          </a:p>
          <a:p>
            <a:pPr lvl="1">
              <a:lnSpc>
                <a:spcPct val="90000"/>
              </a:lnSpc>
            </a:pPr>
            <a:endParaRPr lang="fr-FR">
              <a:latin typeface="Times" charset="0"/>
              <a:ea typeface="ＭＳ Ｐゴシック" charset="0"/>
            </a:endParaRPr>
          </a:p>
          <a:p>
            <a:pPr lvl="1">
              <a:lnSpc>
                <a:spcPct val="90000"/>
              </a:lnSpc>
            </a:pPr>
            <a:r>
              <a:rPr lang="fr-FR">
                <a:latin typeface="Times" charset="0"/>
                <a:ea typeface="ＭＳ Ｐゴシック" charset="0"/>
              </a:rPr>
              <a:t>… Or la perfusion locale prédit le résultat oncologique (1)</a:t>
            </a:r>
          </a:p>
          <a:p>
            <a:pPr lvl="1">
              <a:lnSpc>
                <a:spcPct val="90000"/>
              </a:lnSpc>
              <a:buFontTx/>
              <a:buNone/>
            </a:pPr>
            <a:endParaRPr lang="fr-FR">
              <a:latin typeface="Times" charset="0"/>
              <a:ea typeface="ＭＳ Ｐゴシック" charset="0"/>
            </a:endParaRPr>
          </a:p>
          <a:p>
            <a:pPr lvl="1">
              <a:lnSpc>
                <a:spcPct val="90000"/>
              </a:lnSpc>
            </a:pPr>
            <a:endParaRPr lang="fr-FR">
              <a:latin typeface="Times" charset="0"/>
              <a:ea typeface="ＭＳ Ｐゴシック" charset="0"/>
            </a:endParaRPr>
          </a:p>
        </p:txBody>
      </p:sp>
      <p:sp>
        <p:nvSpPr>
          <p:cNvPr id="88068" name="ZoneTexte 4"/>
          <p:cNvSpPr txBox="1">
            <a:spLocks noChangeArrowheads="1"/>
          </p:cNvSpPr>
          <p:nvPr/>
        </p:nvSpPr>
        <p:spPr bwMode="auto">
          <a:xfrm>
            <a:off x="1828613" y="5945263"/>
            <a:ext cx="692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dirty="0"/>
              <a:t>(1) </a:t>
            </a:r>
            <a:r>
              <a:rPr lang="fr-FR" dirty="0" err="1"/>
              <a:t>Wiart</a:t>
            </a:r>
            <a:r>
              <a:rPr lang="fr-FR" dirty="0"/>
              <a:t> M et al. </a:t>
            </a:r>
            <a:r>
              <a:rPr lang="fr-FR" dirty="0" err="1"/>
              <a:t>Magn</a:t>
            </a:r>
            <a:r>
              <a:rPr lang="fr-FR" dirty="0"/>
              <a:t> </a:t>
            </a:r>
            <a:r>
              <a:rPr lang="fr-FR" dirty="0" err="1"/>
              <a:t>Reson</a:t>
            </a:r>
            <a:r>
              <a:rPr lang="fr-FR" dirty="0"/>
              <a:t> Med. </a:t>
            </a:r>
            <a:r>
              <a:rPr lang="fr-FR" dirty="0" smtClean="0"/>
              <a:t>2007; 58:119</a:t>
            </a:r>
            <a:endParaRPr lang="fr-FR" dirty="0"/>
          </a:p>
        </p:txBody>
      </p:sp>
    </p:spTree>
    <p:extLst>
      <p:ext uri="{BB962C8B-B14F-4D97-AF65-F5344CB8AC3E}">
        <p14:creationId xmlns:p14="http://schemas.microsoft.com/office/powerpoint/2010/main" val="47678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Evaluation de la destruction tumorale</a:t>
            </a:r>
            <a:endParaRPr lang="fr-FR" dirty="0"/>
          </a:p>
        </p:txBody>
      </p:sp>
      <p:sp>
        <p:nvSpPr>
          <p:cNvPr id="3" name="Espace réservé du contenu 2"/>
          <p:cNvSpPr>
            <a:spLocks noGrp="1"/>
          </p:cNvSpPr>
          <p:nvPr>
            <p:ph idx="1"/>
          </p:nvPr>
        </p:nvSpPr>
        <p:spPr/>
        <p:txBody>
          <a:bodyPr/>
          <a:lstStyle/>
          <a:p>
            <a:r>
              <a:rPr lang="fr-FR" dirty="0" smtClean="0"/>
              <a:t>IRM injectée</a:t>
            </a:r>
            <a:endParaRPr lang="fr-FR" dirty="0"/>
          </a:p>
        </p:txBody>
      </p:sp>
      <p:pic>
        <p:nvPicPr>
          <p:cNvPr id="4" name="Picture 4" descr="IRM Post HIF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8" y="2511190"/>
            <a:ext cx="4311039" cy="3452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28784358"/>
          <p:cNvPicPr>
            <a:picLocks noChangeAspect="1" noChangeArrowheads="1"/>
          </p:cNvPicPr>
          <p:nvPr/>
        </p:nvPicPr>
        <p:blipFill rotWithShape="1">
          <a:blip r:embed="rId3">
            <a:extLst>
              <a:ext uri="{28A0092B-C50C-407E-A947-70E740481C1C}">
                <a14:useLocalDpi xmlns:a14="http://schemas.microsoft.com/office/drawing/2010/main" val="0"/>
              </a:ext>
            </a:extLst>
          </a:blip>
          <a:srcRect b="2326"/>
          <a:stretch/>
        </p:blipFill>
        <p:spPr bwMode="auto">
          <a:xfrm>
            <a:off x="4532121" y="2525100"/>
            <a:ext cx="4160541" cy="34389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0" y="6276975"/>
            <a:ext cx="62119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dirty="0" err="1" smtClean="0">
                <a:latin typeface="Arial" pitchFamily="34" charset="0"/>
              </a:rPr>
              <a:t>Rouvière</a:t>
            </a:r>
            <a:r>
              <a:rPr lang="fr-FR" altLang="fr-FR" sz="2400" dirty="0" smtClean="0">
                <a:latin typeface="Arial" pitchFamily="34" charset="0"/>
              </a:rPr>
              <a:t> </a:t>
            </a:r>
            <a:r>
              <a:rPr lang="fr-FR" altLang="fr-FR" sz="2400" dirty="0">
                <a:latin typeface="Arial" pitchFamily="34" charset="0"/>
              </a:rPr>
              <a:t>0 et al, </a:t>
            </a:r>
            <a:r>
              <a:rPr lang="fr-FR" altLang="fr-FR" sz="2400" dirty="0" err="1">
                <a:latin typeface="Arial" pitchFamily="34" charset="0"/>
              </a:rPr>
              <a:t>Eur</a:t>
            </a:r>
            <a:r>
              <a:rPr lang="fr-FR" altLang="fr-FR" sz="2400" dirty="0">
                <a:latin typeface="Arial" pitchFamily="34" charset="0"/>
              </a:rPr>
              <a:t> </a:t>
            </a:r>
            <a:r>
              <a:rPr lang="fr-FR" altLang="fr-FR" sz="2400" dirty="0" err="1">
                <a:latin typeface="Arial" pitchFamily="34" charset="0"/>
              </a:rPr>
              <a:t>Urol</a:t>
            </a:r>
            <a:r>
              <a:rPr lang="fr-FR" altLang="fr-FR" sz="2400" dirty="0">
                <a:latin typeface="Arial" pitchFamily="34" charset="0"/>
              </a:rPr>
              <a:t> 2001; </a:t>
            </a:r>
            <a:r>
              <a:rPr lang="fr-FR" altLang="fr-FR" sz="2400" dirty="0" smtClean="0">
                <a:latin typeface="Arial" pitchFamily="34" charset="0"/>
              </a:rPr>
              <a:t>40:265-274</a:t>
            </a:r>
            <a:endParaRPr lang="fr-FR" altLang="fr-FR" sz="2400" dirty="0">
              <a:latin typeface="Arial" pitchFamily="34" charset="0"/>
            </a:endParaRPr>
          </a:p>
        </p:txBody>
      </p:sp>
    </p:spTree>
    <p:extLst>
      <p:ext uri="{BB962C8B-B14F-4D97-AF65-F5344CB8AC3E}">
        <p14:creationId xmlns:p14="http://schemas.microsoft.com/office/powerpoint/2010/main" val="211486165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44478"/>
          </a:xfrm>
        </p:spPr>
        <p:txBody>
          <a:bodyPr>
            <a:normAutofit fontScale="90000"/>
          </a:bodyPr>
          <a:lstStyle/>
          <a:p>
            <a:r>
              <a:rPr lang="fr-FR" dirty="0" smtClean="0"/>
              <a:t>Evaluation de la destruction tumorale</a:t>
            </a:r>
            <a:endParaRPr lang="fr-FR" dirty="0"/>
          </a:p>
        </p:txBody>
      </p:sp>
      <p:sp>
        <p:nvSpPr>
          <p:cNvPr id="3" name="Espace réservé du contenu 2"/>
          <p:cNvSpPr>
            <a:spLocks noGrp="1"/>
          </p:cNvSpPr>
          <p:nvPr>
            <p:ph idx="1"/>
          </p:nvPr>
        </p:nvSpPr>
        <p:spPr>
          <a:xfrm>
            <a:off x="307074" y="1409284"/>
            <a:ext cx="8836926" cy="4882334"/>
          </a:xfrm>
        </p:spPr>
        <p:txBody>
          <a:bodyPr/>
          <a:lstStyle/>
          <a:p>
            <a:r>
              <a:rPr lang="fr-FR" dirty="0" err="1" smtClean="0"/>
              <a:t>Elastographie</a:t>
            </a:r>
            <a:r>
              <a:rPr lang="fr-FR" dirty="0" smtClean="0"/>
              <a:t> échographique</a:t>
            </a:r>
            <a:endParaRPr lang="fr-FR" dirty="0"/>
          </a:p>
        </p:txBody>
      </p:sp>
      <p:pic>
        <p:nvPicPr>
          <p:cNvPr id="4" name="Picture 7" descr="MT-T7-3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79880" y="2659033"/>
            <a:ext cx="305679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MR-T7-3-ech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13868" y="2659034"/>
            <a:ext cx="305679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555844" y="5739641"/>
            <a:ext cx="6686510" cy="830997"/>
          </a:xfrm>
          <a:prstGeom prst="rect">
            <a:avLst/>
          </a:prstGeom>
          <a:noFill/>
        </p:spPr>
        <p:txBody>
          <a:bodyPr wrap="none" rtlCol="0">
            <a:spAutoFit/>
          </a:bodyPr>
          <a:lstStyle/>
          <a:p>
            <a:r>
              <a:rPr lang="fr-FR" sz="2400" dirty="0" smtClean="0"/>
              <a:t>Souchon R et al, </a:t>
            </a:r>
            <a:r>
              <a:rPr lang="fr-FR" sz="2400" dirty="0" err="1" smtClean="0"/>
              <a:t>Ultrasound</a:t>
            </a:r>
            <a:r>
              <a:rPr lang="fr-FR" sz="2400" dirty="0" smtClean="0"/>
              <a:t> Med </a:t>
            </a:r>
            <a:r>
              <a:rPr lang="fr-FR" sz="2400" dirty="0" err="1" smtClean="0"/>
              <a:t>Biol</a:t>
            </a:r>
            <a:r>
              <a:rPr lang="fr-FR" sz="2400" dirty="0" smtClean="0"/>
              <a:t> 2003; 29:1007</a:t>
            </a:r>
          </a:p>
          <a:p>
            <a:r>
              <a:rPr lang="fr-FR" sz="2400" dirty="0" err="1" smtClean="0"/>
              <a:t>Curiel</a:t>
            </a:r>
            <a:r>
              <a:rPr lang="fr-FR" sz="2400" dirty="0" smtClean="0"/>
              <a:t> L et al, </a:t>
            </a:r>
            <a:r>
              <a:rPr lang="fr-FR" sz="2400" dirty="0" err="1"/>
              <a:t>Ultrasound</a:t>
            </a:r>
            <a:r>
              <a:rPr lang="fr-FR" sz="2400" dirty="0"/>
              <a:t> Med </a:t>
            </a:r>
            <a:r>
              <a:rPr lang="fr-FR" sz="2400" dirty="0" err="1"/>
              <a:t>Biol</a:t>
            </a:r>
            <a:r>
              <a:rPr lang="fr-FR" sz="2400" dirty="0"/>
              <a:t> </a:t>
            </a:r>
            <a:r>
              <a:rPr lang="fr-FR" sz="2400" dirty="0" smtClean="0"/>
              <a:t> 2005; 31:1461</a:t>
            </a:r>
            <a:endParaRPr lang="fr-FR" sz="2400" dirty="0"/>
          </a:p>
        </p:txBody>
      </p:sp>
    </p:spTree>
    <p:extLst>
      <p:ext uri="{BB962C8B-B14F-4D97-AF65-F5344CB8AC3E}">
        <p14:creationId xmlns:p14="http://schemas.microsoft.com/office/powerpoint/2010/main" val="359008604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850106"/>
          </a:xfrm>
        </p:spPr>
        <p:txBody>
          <a:bodyPr/>
          <a:lstStyle/>
          <a:p>
            <a:r>
              <a:rPr lang="fr-FR" dirty="0" smtClean="0"/>
              <a:t>Evaluation de la zone de nécrose</a:t>
            </a:r>
            <a:endParaRPr lang="fr-FR" dirty="0"/>
          </a:p>
        </p:txBody>
      </p:sp>
      <p:sp>
        <p:nvSpPr>
          <p:cNvPr id="3" name="Espace réservé du contenu 2"/>
          <p:cNvSpPr>
            <a:spLocks noGrp="1"/>
          </p:cNvSpPr>
          <p:nvPr>
            <p:ph idx="1"/>
          </p:nvPr>
        </p:nvSpPr>
        <p:spPr>
          <a:xfrm>
            <a:off x="611560" y="1052736"/>
            <a:ext cx="8208912" cy="936104"/>
          </a:xfrm>
        </p:spPr>
        <p:txBody>
          <a:bodyPr/>
          <a:lstStyle/>
          <a:p>
            <a:r>
              <a:rPr lang="fr-FR" dirty="0" smtClean="0"/>
              <a:t>Etude IDITOP-1, Lyon </a:t>
            </a:r>
            <a:endParaRPr lang="fr-FR" dirty="0"/>
          </a:p>
        </p:txBody>
      </p:sp>
      <p:pic>
        <p:nvPicPr>
          <p:cNvPr id="4099" name="Picture 3" descr="C:\Users\Olivier\Desktop\Atelier focal\Icono Journée focale\Icono Tt focal\chorein\Prostate ax post1.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7956" y="1772816"/>
            <a:ext cx="3363964" cy="50397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Olivier\Desktop\Atelier focal\Icono Journée focale\Icono Tt focal\chorein\AX T1 FS GD SE 2.0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55976" y="2492895"/>
            <a:ext cx="4248472" cy="354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73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bwMode="auto">
          <a:xfrm>
            <a:off x="457200" y="274638"/>
            <a:ext cx="8229600" cy="9223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a:defRPr/>
            </a:pPr>
            <a:r>
              <a:rPr lang="fr-FR" sz="3600" dirty="0"/>
              <a:t>Evaluation de la zone de </a:t>
            </a:r>
            <a:r>
              <a:rPr lang="fr-FR" sz="3600" dirty="0" smtClean="0"/>
              <a:t>nécrose</a:t>
            </a:r>
            <a:endParaRPr lang="fr-FR" altLang="fr-FR" sz="3600" dirty="0" smtClean="0">
              <a:latin typeface="+mn-lt"/>
            </a:endParaRPr>
          </a:p>
        </p:txBody>
      </p:sp>
      <p:sp>
        <p:nvSpPr>
          <p:cNvPr id="89090" name="Espace réservé du contenu 2"/>
          <p:cNvSpPr>
            <a:spLocks noGrp="1"/>
          </p:cNvSpPr>
          <p:nvPr>
            <p:ph idx="1"/>
          </p:nvPr>
        </p:nvSpPr>
        <p:spPr bwMode="auto">
          <a:xfrm>
            <a:off x="446088" y="1158875"/>
            <a:ext cx="8697912" cy="9565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fr-FR" altLang="fr-FR" dirty="0"/>
              <a:t>Echographie de contraste</a:t>
            </a:r>
            <a:endParaRPr lang="fr-FR" dirty="0">
              <a:latin typeface="Times" charset="0"/>
              <a:ea typeface="ＭＳ Ｐゴシック" charset="0"/>
            </a:endParaRPr>
          </a:p>
        </p:txBody>
      </p:sp>
      <p:sp>
        <p:nvSpPr>
          <p:cNvPr id="89093" name="ZoneTexte 5"/>
          <p:cNvSpPr txBox="1">
            <a:spLocks noChangeArrowheads="1"/>
          </p:cNvSpPr>
          <p:nvPr/>
        </p:nvSpPr>
        <p:spPr bwMode="auto">
          <a:xfrm>
            <a:off x="3463320" y="6352842"/>
            <a:ext cx="5080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2000" dirty="0" err="1"/>
              <a:t>Rouvière</a:t>
            </a:r>
            <a:r>
              <a:rPr lang="fr-FR" sz="2000" dirty="0"/>
              <a:t> O et al. </a:t>
            </a:r>
            <a:r>
              <a:rPr lang="fr-FR" sz="2000" dirty="0" err="1"/>
              <a:t>Radiology</a:t>
            </a:r>
            <a:r>
              <a:rPr lang="fr-FR" sz="2000" dirty="0"/>
              <a:t> </a:t>
            </a:r>
            <a:r>
              <a:rPr lang="fr-FR" sz="2000" dirty="0" smtClean="0"/>
              <a:t>2011; 259: 583</a:t>
            </a:r>
            <a:endParaRPr lang="fr-FR" sz="2000"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8212" y="1781116"/>
            <a:ext cx="5202653" cy="450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36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034516" y="467479"/>
            <a:ext cx="6526345" cy="610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76034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2.3. Conclusion</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243875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700" b="1" dirty="0">
                <a:solidFill>
                  <a:srgbClr val="1F497D"/>
                </a:solidFill>
                <a:latin typeface="Calibri"/>
                <a:ea typeface="+mn-ea"/>
                <a:cs typeface="+mn-cs"/>
              </a:rPr>
              <a:t>Intended use of </a:t>
            </a:r>
            <a:r>
              <a:rPr lang="en-US" sz="3700" b="1" dirty="0" err="1">
                <a:solidFill>
                  <a:srgbClr val="1F497D"/>
                </a:solidFill>
                <a:latin typeface="Calibri"/>
                <a:ea typeface="+mn-ea"/>
                <a:cs typeface="+mn-cs"/>
              </a:rPr>
              <a:t>Ablatherm</a:t>
            </a:r>
            <a:r>
              <a:rPr lang="en-US" sz="3700" b="1" dirty="0">
                <a:solidFill>
                  <a:srgbClr val="1F497D"/>
                </a:solidFill>
                <a:latin typeface="Calibri"/>
                <a:ea typeface="+mn-ea"/>
                <a:cs typeface="+mn-cs"/>
              </a:rPr>
              <a:t>®</a:t>
            </a:r>
          </a:p>
        </p:txBody>
      </p:sp>
      <p:sp>
        <p:nvSpPr>
          <p:cNvPr id="3" name="Espace réservé du texte 2"/>
          <p:cNvSpPr>
            <a:spLocks noGrp="1"/>
          </p:cNvSpPr>
          <p:nvPr>
            <p:ph type="body" idx="1"/>
          </p:nvPr>
        </p:nvSpPr>
        <p:spPr/>
        <p:txBody>
          <a:bodyPr/>
          <a:lstStyle/>
          <a:p>
            <a:r>
              <a:rPr lang="en-US"/>
              <a:t>As a primary </a:t>
            </a:r>
            <a:r>
              <a:rPr lang="en-US" smtClean="0"/>
              <a:t>therapy</a:t>
            </a:r>
            <a:endParaRPr lang="en-US"/>
          </a:p>
        </p:txBody>
      </p:sp>
      <p:sp>
        <p:nvSpPr>
          <p:cNvPr id="5" name="Espace réservé du texte 4"/>
          <p:cNvSpPr>
            <a:spLocks noGrp="1"/>
          </p:cNvSpPr>
          <p:nvPr>
            <p:ph type="body" sz="quarter" idx="3"/>
          </p:nvPr>
        </p:nvSpPr>
        <p:spPr/>
        <p:txBody>
          <a:bodyPr/>
          <a:lstStyle/>
          <a:p>
            <a:r>
              <a:rPr lang="en-US"/>
              <a:t>As a salvage </a:t>
            </a:r>
            <a:r>
              <a:rPr lang="en-US" smtClean="0"/>
              <a:t>therapy</a:t>
            </a:r>
            <a:endParaRPr lang="en-US"/>
          </a:p>
        </p:txBody>
      </p:sp>
      <p:pic>
        <p:nvPicPr>
          <p:cNvPr id="7" name="Image 6"/>
          <p:cNvPicPr>
            <a:picLocks noChangeAspect="1"/>
          </p:cNvPicPr>
          <p:nvPr/>
        </p:nvPicPr>
        <p:blipFill>
          <a:blip r:embed="rId2"/>
          <a:stretch>
            <a:fillRect/>
          </a:stretch>
        </p:blipFill>
        <p:spPr>
          <a:xfrm>
            <a:off x="1267899" y="2316162"/>
            <a:ext cx="2349500" cy="1739900"/>
          </a:xfrm>
          <a:prstGeom prst="rect">
            <a:avLst/>
          </a:prstGeom>
        </p:spPr>
      </p:pic>
      <p:pic>
        <p:nvPicPr>
          <p:cNvPr id="8" name="Image 7"/>
          <p:cNvPicPr>
            <a:picLocks noChangeAspect="1"/>
          </p:cNvPicPr>
          <p:nvPr/>
        </p:nvPicPr>
        <p:blipFill>
          <a:blip r:embed="rId3"/>
          <a:stretch>
            <a:fillRect/>
          </a:stretch>
        </p:blipFill>
        <p:spPr>
          <a:xfrm>
            <a:off x="5232400" y="2316162"/>
            <a:ext cx="1333500" cy="1333500"/>
          </a:xfrm>
          <a:prstGeom prst="rect">
            <a:avLst/>
          </a:prstGeom>
        </p:spPr>
      </p:pic>
      <p:pic>
        <p:nvPicPr>
          <p:cNvPr id="9" name="Image 8"/>
          <p:cNvPicPr>
            <a:picLocks noChangeAspect="1"/>
          </p:cNvPicPr>
          <p:nvPr/>
        </p:nvPicPr>
        <p:blipFill>
          <a:blip r:embed="rId4"/>
          <a:stretch>
            <a:fillRect/>
          </a:stretch>
        </p:blipFill>
        <p:spPr>
          <a:xfrm>
            <a:off x="6776067" y="2316162"/>
            <a:ext cx="1320800" cy="1308100"/>
          </a:xfrm>
          <a:prstGeom prst="rect">
            <a:avLst/>
          </a:prstGeom>
        </p:spPr>
      </p:pic>
      <p:pic>
        <p:nvPicPr>
          <p:cNvPr id="12" name="Image 11"/>
          <p:cNvPicPr>
            <a:picLocks noChangeAspect="1"/>
          </p:cNvPicPr>
          <p:nvPr/>
        </p:nvPicPr>
        <p:blipFill>
          <a:blip r:embed="rId5"/>
          <a:stretch>
            <a:fillRect/>
          </a:stretch>
        </p:blipFill>
        <p:spPr>
          <a:xfrm>
            <a:off x="6776067" y="3773911"/>
            <a:ext cx="1332000" cy="1332000"/>
          </a:xfrm>
          <a:prstGeom prst="rect">
            <a:avLst/>
          </a:prstGeom>
        </p:spPr>
      </p:pic>
      <p:pic>
        <p:nvPicPr>
          <p:cNvPr id="13" name="Image 12"/>
          <p:cNvPicPr>
            <a:picLocks noChangeAspect="1"/>
          </p:cNvPicPr>
          <p:nvPr/>
        </p:nvPicPr>
        <p:blipFill>
          <a:blip r:embed="rId6"/>
          <a:stretch>
            <a:fillRect/>
          </a:stretch>
        </p:blipFill>
        <p:spPr>
          <a:xfrm>
            <a:off x="5239478" y="3773921"/>
            <a:ext cx="1326422" cy="1331990"/>
          </a:xfrm>
          <a:prstGeom prst="rect">
            <a:avLst/>
          </a:prstGeom>
        </p:spPr>
      </p:pic>
      <p:pic>
        <p:nvPicPr>
          <p:cNvPr id="14" name="Image 13" descr="Capture d’écran 2015-09-21 à 13.42.3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787" y="4268513"/>
            <a:ext cx="4585466" cy="2510673"/>
          </a:xfrm>
          <a:prstGeom prst="rect">
            <a:avLst/>
          </a:prstGeom>
        </p:spPr>
      </p:pic>
      <p:sp>
        <p:nvSpPr>
          <p:cNvPr id="17" name="Rectangle 16"/>
          <p:cNvSpPr/>
          <p:nvPr/>
        </p:nvSpPr>
        <p:spPr>
          <a:xfrm>
            <a:off x="5137463" y="5523850"/>
            <a:ext cx="1638604" cy="8663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ZoneTexte 18"/>
          <p:cNvSpPr txBox="1"/>
          <p:nvPr/>
        </p:nvSpPr>
        <p:spPr>
          <a:xfrm>
            <a:off x="4935162" y="5849818"/>
            <a:ext cx="3255970" cy="830997"/>
          </a:xfrm>
          <a:prstGeom prst="rect">
            <a:avLst/>
          </a:prstGeom>
          <a:noFill/>
        </p:spPr>
        <p:txBody>
          <a:bodyPr wrap="none" rtlCol="0">
            <a:spAutoFit/>
          </a:bodyPr>
          <a:lstStyle/>
          <a:p>
            <a:r>
              <a:rPr lang="en-US" sz="2400" dirty="0" smtClean="0"/>
              <a:t>Worldwide except Japan </a:t>
            </a:r>
          </a:p>
          <a:p>
            <a:r>
              <a:rPr lang="en-US" sz="2400" dirty="0" smtClean="0"/>
              <a:t>510K  in US (Nov 2015)</a:t>
            </a:r>
            <a:endParaRPr lang="en-US" sz="2400" dirty="0"/>
          </a:p>
        </p:txBody>
      </p:sp>
      <p:sp>
        <p:nvSpPr>
          <p:cNvPr id="20" name="Espace réservé du numéro de diapositive 19"/>
          <p:cNvSpPr>
            <a:spLocks noGrp="1"/>
          </p:cNvSpPr>
          <p:nvPr>
            <p:ph type="sldNum" sz="quarter" idx="12"/>
          </p:nvPr>
        </p:nvSpPr>
        <p:spPr/>
        <p:txBody>
          <a:bodyPr/>
          <a:lstStyle/>
          <a:p>
            <a:fld id="{2BED5115-223B-D149-898B-8DF23925E4D7}" type="slidenum">
              <a:rPr lang="fr-FR" smtClean="0"/>
              <a:t>6</a:t>
            </a:fld>
            <a:endParaRPr lang="fr-FR" dirty="0"/>
          </a:p>
        </p:txBody>
      </p:sp>
    </p:spTree>
    <p:extLst>
      <p:ext uri="{BB962C8B-B14F-4D97-AF65-F5344CB8AC3E}">
        <p14:creationId xmlns:p14="http://schemas.microsoft.com/office/powerpoint/2010/main" val="269279269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focal</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Tout repose sur l’imagerie !</a:t>
            </a:r>
          </a:p>
          <a:p>
            <a:pPr lvl="1"/>
            <a:endParaRPr lang="fr-FR" dirty="0"/>
          </a:p>
          <a:p>
            <a:pPr lvl="1"/>
            <a:r>
              <a:rPr lang="fr-FR" dirty="0" smtClean="0"/>
              <a:t>Cartographie IRM bonne mais doit encore être améliorée</a:t>
            </a:r>
          </a:p>
          <a:p>
            <a:pPr lvl="2"/>
            <a:r>
              <a:rPr lang="fr-FR" dirty="0" smtClean="0"/>
              <a:t>Amélioration de la VPN</a:t>
            </a:r>
          </a:p>
          <a:p>
            <a:pPr lvl="2"/>
            <a:r>
              <a:rPr lang="fr-FR" dirty="0" smtClean="0"/>
              <a:t>Estimation du volume tumoral (intégration de la position des biopsies positives ?)</a:t>
            </a:r>
          </a:p>
          <a:p>
            <a:pPr lvl="2"/>
            <a:r>
              <a:rPr lang="fr-FR" dirty="0" smtClean="0"/>
              <a:t>Reproductibilité inter-lecteurs (CAD ?)</a:t>
            </a:r>
          </a:p>
          <a:p>
            <a:pPr lvl="2"/>
            <a:endParaRPr lang="fr-FR" dirty="0"/>
          </a:p>
          <a:p>
            <a:pPr lvl="1"/>
            <a:r>
              <a:rPr lang="fr-FR" dirty="0" smtClean="0"/>
              <a:t>Evaluation de la destruction tissulaire immédiatement après traitement</a:t>
            </a:r>
            <a:endParaRPr lang="fr-FR" dirty="0"/>
          </a:p>
        </p:txBody>
      </p:sp>
    </p:spTree>
    <p:extLst>
      <p:ext uri="{BB962C8B-B14F-4D97-AF65-F5344CB8AC3E}">
        <p14:creationId xmlns:p14="http://schemas.microsoft.com/office/powerpoint/2010/main" val="49875953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 2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9833" y="3670220"/>
            <a:ext cx="1218297" cy="93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833" y="6211139"/>
            <a:ext cx="1533865" cy="64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Image 33"/>
          <p:cNvPicPr>
            <a:picLocks noChangeAspect="1"/>
          </p:cNvPicPr>
          <p:nvPr/>
        </p:nvPicPr>
        <p:blipFill rotWithShape="1">
          <a:blip r:embed="rId4" cstate="email">
            <a:extLst>
              <a:ext uri="{28A0092B-C50C-407E-A947-70E740481C1C}">
                <a14:useLocalDpi xmlns:a14="http://schemas.microsoft.com/office/drawing/2010/main"/>
              </a:ext>
            </a:extLst>
          </a:blip>
          <a:srcRect t="9342" r="3757" b="26160"/>
          <a:stretch/>
        </p:blipFill>
        <p:spPr bwMode="auto">
          <a:xfrm>
            <a:off x="2359230" y="6097736"/>
            <a:ext cx="1602563" cy="7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itre 1"/>
          <p:cNvSpPr txBox="1">
            <a:spLocks/>
          </p:cNvSpPr>
          <p:nvPr/>
        </p:nvSpPr>
        <p:spPr bwMode="auto">
          <a:xfrm>
            <a:off x="457200" y="4857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3200" b="1">
                <a:solidFill>
                  <a:srgbClr val="FF2600"/>
                </a:solidFill>
              </a:rPr>
              <a:t>Conclusions</a:t>
            </a:r>
          </a:p>
        </p:txBody>
      </p:sp>
      <p:sp>
        <p:nvSpPr>
          <p:cNvPr id="2" name="Espace réservé du contenu 1"/>
          <p:cNvSpPr>
            <a:spLocks noGrp="1"/>
          </p:cNvSpPr>
          <p:nvPr>
            <p:ph idx="1"/>
          </p:nvPr>
        </p:nvSpPr>
        <p:spPr>
          <a:xfrm>
            <a:off x="457200" y="1350720"/>
            <a:ext cx="8229600" cy="4525963"/>
          </a:xfrm>
        </p:spPr>
        <p:txBody>
          <a:bodyPr/>
          <a:lstStyle/>
          <a:p>
            <a:r>
              <a:rPr lang="fr-FR" dirty="0" smtClean="0"/>
              <a:t>HIFU = Solution efficace et mini-invasive pour le traitement focal du cancer de la prostate</a:t>
            </a:r>
          </a:p>
          <a:p>
            <a:r>
              <a:rPr lang="fr-FR" dirty="0" smtClean="0"/>
              <a:t>Projet </a:t>
            </a:r>
            <a:r>
              <a:rPr lang="fr-FR" dirty="0" err="1" smtClean="0"/>
              <a:t>Ablatherm</a:t>
            </a:r>
            <a:r>
              <a:rPr lang="fr-FR" dirty="0" smtClean="0"/>
              <a:t> = Fruit d’une longue collaboration</a:t>
            </a:r>
            <a:endParaRPr lang="fr-FR" dirty="0"/>
          </a:p>
        </p:txBody>
      </p:sp>
      <p:graphicFrame>
        <p:nvGraphicFramePr>
          <p:cNvPr id="7" name="Diagramme 6"/>
          <p:cNvGraphicFramePr/>
          <p:nvPr>
            <p:extLst>
              <p:ext uri="{D42A27DB-BD31-4B8C-83A1-F6EECF244321}">
                <p14:modId xmlns:p14="http://schemas.microsoft.com/office/powerpoint/2010/main" val="3410866490"/>
              </p:ext>
            </p:extLst>
          </p:nvPr>
        </p:nvGraphicFramePr>
        <p:xfrm>
          <a:off x="274603" y="3642655"/>
          <a:ext cx="3528106" cy="3156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 2" descr="Capture d’écran 2015-09-21 à 13.42.39.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9929" y="3071743"/>
            <a:ext cx="4585466" cy="2510673"/>
          </a:xfrm>
          <a:prstGeom prst="rect">
            <a:avLst/>
          </a:prstGeom>
        </p:spPr>
      </p:pic>
      <p:pic>
        <p:nvPicPr>
          <p:cNvPr id="8" name="Image 7"/>
          <p:cNvPicPr>
            <a:picLocks noChangeAspect="1"/>
          </p:cNvPicPr>
          <p:nvPr/>
        </p:nvPicPr>
        <p:blipFill>
          <a:blip r:embed="rId11"/>
          <a:stretch>
            <a:fillRect/>
          </a:stretch>
        </p:blipFill>
        <p:spPr>
          <a:xfrm>
            <a:off x="5975988" y="4962555"/>
            <a:ext cx="3081394" cy="1764307"/>
          </a:xfrm>
          <a:prstGeom prst="rect">
            <a:avLst/>
          </a:prstGeom>
        </p:spPr>
      </p:pic>
      <p:sp>
        <p:nvSpPr>
          <p:cNvPr id="9" name="ZoneTexte 8"/>
          <p:cNvSpPr txBox="1"/>
          <p:nvPr/>
        </p:nvSpPr>
        <p:spPr>
          <a:xfrm>
            <a:off x="4392093" y="6175787"/>
            <a:ext cx="1682750" cy="646331"/>
          </a:xfrm>
          <a:prstGeom prst="rect">
            <a:avLst/>
          </a:prstGeom>
          <a:noFill/>
        </p:spPr>
        <p:txBody>
          <a:bodyPr wrap="square" rtlCol="0">
            <a:spAutoFit/>
          </a:bodyPr>
          <a:lstStyle/>
          <a:p>
            <a:r>
              <a:rPr lang="fr-FR" dirty="0" smtClean="0"/>
              <a:t>Nb de patients cumulés traités</a:t>
            </a:r>
            <a:endParaRPr lang="fr-FR" dirty="0"/>
          </a:p>
        </p:txBody>
      </p:sp>
      <p:sp>
        <p:nvSpPr>
          <p:cNvPr id="10" name="ZoneTexte 9"/>
          <p:cNvSpPr txBox="1"/>
          <p:nvPr/>
        </p:nvSpPr>
        <p:spPr>
          <a:xfrm>
            <a:off x="8333733" y="4930803"/>
            <a:ext cx="769637" cy="369332"/>
          </a:xfrm>
          <a:prstGeom prst="rect">
            <a:avLst/>
          </a:prstGeom>
          <a:noFill/>
        </p:spPr>
        <p:txBody>
          <a:bodyPr wrap="none" rtlCol="0">
            <a:spAutoFit/>
          </a:bodyPr>
          <a:lstStyle/>
          <a:p>
            <a:r>
              <a:rPr lang="fr-FR" dirty="0" smtClean="0"/>
              <a:t>35000</a:t>
            </a:r>
            <a:endParaRPr lang="fr-FR" dirty="0"/>
          </a:p>
        </p:txBody>
      </p:sp>
      <p:sp>
        <p:nvSpPr>
          <p:cNvPr id="12" name="Rectangle 11"/>
          <p:cNvSpPr/>
          <p:nvPr/>
        </p:nvSpPr>
        <p:spPr>
          <a:xfrm>
            <a:off x="6238875" y="6614583"/>
            <a:ext cx="2730500" cy="6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p:cNvSpPr txBox="1"/>
          <p:nvPr/>
        </p:nvSpPr>
        <p:spPr>
          <a:xfrm>
            <a:off x="5916094" y="6456015"/>
            <a:ext cx="3439582" cy="369332"/>
          </a:xfrm>
          <a:prstGeom prst="rect">
            <a:avLst/>
          </a:prstGeom>
          <a:noFill/>
        </p:spPr>
        <p:txBody>
          <a:bodyPr wrap="square" rtlCol="0">
            <a:spAutoFit/>
          </a:bodyPr>
          <a:lstStyle/>
          <a:p>
            <a:r>
              <a:rPr lang="fr-FR" dirty="0" smtClean="0"/>
              <a:t>2002	2007	2012	2015</a:t>
            </a:r>
            <a:endParaRPr lang="fr-FR" dirty="0"/>
          </a:p>
        </p:txBody>
      </p:sp>
    </p:spTree>
    <p:extLst>
      <p:ext uri="{BB962C8B-B14F-4D97-AF65-F5344CB8AC3E}">
        <p14:creationId xmlns:p14="http://schemas.microsoft.com/office/powerpoint/2010/main" val="3983782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654" y="1417638"/>
            <a:ext cx="2211543" cy="219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1442" name="Rectangle 2"/>
          <p:cNvSpPr>
            <a:spLocks noGrp="1" noChangeArrowheads="1"/>
          </p:cNvSpPr>
          <p:nvPr>
            <p:ph type="title"/>
          </p:nvPr>
        </p:nvSpPr>
        <p:spPr/>
        <p:txBody>
          <a:bodyPr>
            <a:normAutofit/>
          </a:bodyPr>
          <a:lstStyle/>
          <a:p>
            <a:r>
              <a:rPr lang="fr-FR" sz="3700" b="1" dirty="0">
                <a:solidFill>
                  <a:srgbClr val="1F497D"/>
                </a:solidFill>
                <a:latin typeface="Calibri"/>
                <a:ea typeface="+mn-ea"/>
                <a:cs typeface="+mn-cs"/>
              </a:rPr>
              <a:t>Principe de l</a:t>
            </a:r>
            <a:r>
              <a:rPr lang="ja-JP" altLang="fr-FR" sz="3700" b="1" dirty="0">
                <a:solidFill>
                  <a:srgbClr val="1F497D"/>
                </a:solidFill>
                <a:latin typeface="Calibri"/>
                <a:ea typeface="+mn-ea"/>
                <a:cs typeface="+mn-cs"/>
              </a:rPr>
              <a:t>’</a:t>
            </a:r>
            <a:r>
              <a:rPr lang="fr-FR" sz="3700" b="1" dirty="0" err="1">
                <a:solidFill>
                  <a:srgbClr val="1F497D"/>
                </a:solidFill>
                <a:latin typeface="Calibri"/>
                <a:ea typeface="+mn-ea"/>
                <a:cs typeface="+mn-cs"/>
              </a:rPr>
              <a:t>Ablatherm</a:t>
            </a:r>
            <a:r>
              <a:rPr lang="fr-FR" sz="3700" b="1" dirty="0">
                <a:solidFill>
                  <a:srgbClr val="1F497D"/>
                </a:solidFill>
                <a:latin typeface="Calibri"/>
                <a:ea typeface="+mn-ea"/>
                <a:cs typeface="+mn-cs"/>
              </a:rPr>
              <a:t>®</a:t>
            </a:r>
          </a:p>
        </p:txBody>
      </p:sp>
      <p:sp>
        <p:nvSpPr>
          <p:cNvPr id="61443" name="Rectangle 3"/>
          <p:cNvSpPr>
            <a:spLocks noGrp="1" noChangeArrowheads="1"/>
          </p:cNvSpPr>
          <p:nvPr>
            <p:ph type="body" idx="1"/>
          </p:nvPr>
        </p:nvSpPr>
        <p:spPr/>
        <p:txBody>
          <a:bodyPr>
            <a:normAutofit/>
          </a:bodyPr>
          <a:lstStyle/>
          <a:p>
            <a:r>
              <a:rPr lang="fr-FR" sz="2800" dirty="0"/>
              <a:t>Guidage échographique</a:t>
            </a:r>
          </a:p>
          <a:p>
            <a:pPr eaLnBrk="1" hangingPunct="1"/>
            <a:r>
              <a:rPr lang="fr-FR" sz="2800" dirty="0" smtClean="0"/>
              <a:t>Volume </a:t>
            </a:r>
            <a:r>
              <a:rPr lang="fr-FR" sz="2800" dirty="0"/>
              <a:t>à traiter défini par l</a:t>
            </a:r>
            <a:r>
              <a:rPr lang="ja-JP" altLang="fr-FR" sz="2800" dirty="0"/>
              <a:t>’</a:t>
            </a:r>
            <a:r>
              <a:rPr lang="fr-FR" sz="2800" dirty="0"/>
              <a:t>urologue</a:t>
            </a:r>
          </a:p>
          <a:p>
            <a:pPr eaLnBrk="1" hangingPunct="1"/>
            <a:r>
              <a:rPr lang="fr-FR" sz="2800" dirty="0"/>
              <a:t>Procédure contrôlée par ordinateur</a:t>
            </a:r>
          </a:p>
          <a:p>
            <a:pPr eaLnBrk="1" hangingPunct="1"/>
            <a:r>
              <a:rPr lang="fr-FR" sz="2800" dirty="0"/>
              <a:t>Opération conduite sous </a:t>
            </a:r>
            <a:r>
              <a:rPr lang="fr-FR" sz="2800" dirty="0" smtClean="0"/>
              <a:t>rachianesthésie</a:t>
            </a:r>
          </a:p>
          <a:p>
            <a:r>
              <a:rPr lang="fr-FR" sz="2800" dirty="0" smtClean="0"/>
              <a:t>Paramètres de traitement ajustés selon l’indication (première intention ou après échec de </a:t>
            </a:r>
            <a:r>
              <a:rPr lang="fr-FR" sz="2800" dirty="0"/>
              <a:t>radio) </a:t>
            </a:r>
            <a:endParaRPr lang="fr-FR" sz="2800" dirty="0" smtClean="0"/>
          </a:p>
          <a:p>
            <a:r>
              <a:rPr lang="fr-FR" sz="2800" dirty="0" smtClean="0"/>
              <a:t>Evaluation </a:t>
            </a:r>
            <a:r>
              <a:rPr lang="fr-FR" sz="2800" dirty="0"/>
              <a:t>de la qualité du traitement par écho ou IRM de contraste</a:t>
            </a:r>
          </a:p>
          <a:p>
            <a:pPr eaLnBrk="1" hangingPunct="1"/>
            <a:endParaRPr lang="fr-FR" sz="2800" dirty="0" smtClean="0"/>
          </a:p>
        </p:txBody>
      </p:sp>
      <p:sp>
        <p:nvSpPr>
          <p:cNvPr id="61444" name="Rectangle 4"/>
          <p:cNvSpPr>
            <a:spLocks noChangeArrowheads="1"/>
          </p:cNvSpPr>
          <p:nvPr/>
        </p:nvSpPr>
        <p:spPr bwMode="auto">
          <a:xfrm>
            <a:off x="0" y="193675"/>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endParaRPr lang="en-GB" sz="700" i="1">
              <a:solidFill>
                <a:srgbClr val="000000"/>
              </a:solidFill>
              <a:latin typeface="Arial" charset="0"/>
            </a:endParaRPr>
          </a:p>
        </p:txBody>
      </p:sp>
      <p:pic>
        <p:nvPicPr>
          <p:cNvPr id="6" name="Picture 2094" descr="echo prostate 2"/>
          <p:cNvPicPr>
            <a:picLocks noChangeAspect="1" noChangeArrowheads="1"/>
          </p:cNvPicPr>
          <p:nvPr/>
        </p:nvPicPr>
        <p:blipFill rotWithShape="1">
          <a:blip r:embed="rId3">
            <a:extLst>
              <a:ext uri="{28A0092B-C50C-407E-A947-70E740481C1C}">
                <a14:useLocalDpi xmlns:a14="http://schemas.microsoft.com/office/drawing/2010/main" val="0"/>
              </a:ext>
            </a:extLst>
          </a:blip>
          <a:srcRect t="15951" b="10283"/>
          <a:stretch/>
        </p:blipFill>
        <p:spPr bwMode="auto">
          <a:xfrm>
            <a:off x="6006561" y="5023720"/>
            <a:ext cx="2680239" cy="171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270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700" b="1" dirty="0">
                <a:solidFill>
                  <a:srgbClr val="1F497D"/>
                </a:solidFill>
                <a:latin typeface="Calibri"/>
                <a:ea typeface="+mn-ea"/>
                <a:cs typeface="+mn-cs"/>
              </a:rPr>
              <a:t>Première intention, ablation totale</a:t>
            </a:r>
          </a:p>
        </p:txBody>
      </p:sp>
      <p:sp>
        <p:nvSpPr>
          <p:cNvPr id="3" name="Espace réservé du contenu 2"/>
          <p:cNvSpPr>
            <a:spLocks noGrp="1"/>
          </p:cNvSpPr>
          <p:nvPr>
            <p:ph idx="1"/>
          </p:nvPr>
        </p:nvSpPr>
        <p:spPr>
          <a:xfrm>
            <a:off x="457199" y="1459104"/>
            <a:ext cx="8501113" cy="4525963"/>
          </a:xfrm>
        </p:spPr>
        <p:txBody>
          <a:bodyPr>
            <a:normAutofit/>
          </a:bodyPr>
          <a:lstStyle/>
          <a:p>
            <a:r>
              <a:rPr lang="fr-FR" sz="2400" smtClean="0"/>
              <a:t>Etude clinique sur 1002 patients, première intention, 1997-2009</a:t>
            </a:r>
          </a:p>
          <a:p>
            <a:r>
              <a:rPr lang="fr-FR" sz="2400" smtClean="0"/>
              <a:t>3 dispositifs differents :</a:t>
            </a:r>
          </a:p>
          <a:p>
            <a:pPr lvl="1"/>
            <a:r>
              <a:rPr lang="fr-FR" sz="2000" smtClean="0"/>
              <a:t>Prototypes 1997-2000</a:t>
            </a:r>
          </a:p>
          <a:p>
            <a:pPr lvl="1"/>
            <a:r>
              <a:rPr lang="fr-FR" sz="2000" smtClean="0"/>
              <a:t>Ablatherm® Maxis 2000-2004</a:t>
            </a:r>
          </a:p>
          <a:p>
            <a:pPr lvl="1"/>
            <a:r>
              <a:rPr lang="fr-FR" sz="2000" smtClean="0"/>
              <a:t>Ablatherm® avec imagerie intégrée 2005-2009</a:t>
            </a:r>
            <a:endParaRPr lang="fr-FR" sz="2000"/>
          </a:p>
        </p:txBody>
      </p:sp>
      <p:graphicFrame>
        <p:nvGraphicFramePr>
          <p:cNvPr id="4" name="Tableau 3"/>
          <p:cNvGraphicFramePr>
            <a:graphicFrameLocks noGrp="1"/>
          </p:cNvGraphicFramePr>
          <p:nvPr>
            <p:extLst>
              <p:ext uri="{D42A27DB-BD31-4B8C-83A1-F6EECF244321}">
                <p14:modId xmlns:p14="http://schemas.microsoft.com/office/powerpoint/2010/main" val="385128490"/>
              </p:ext>
            </p:extLst>
          </p:nvPr>
        </p:nvGraphicFramePr>
        <p:xfrm>
          <a:off x="1431549" y="3485485"/>
          <a:ext cx="6689340" cy="3264565"/>
        </p:xfrm>
        <a:graphic>
          <a:graphicData uri="http://schemas.openxmlformats.org/drawingml/2006/table">
            <a:tbl>
              <a:tblPr firstRow="1" firstCol="1" bandRow="1">
                <a:tableStyleId>{5C22544A-7EE6-4342-B048-85BDC9FD1C3A}</a:tableStyleId>
              </a:tblPr>
              <a:tblGrid>
                <a:gridCol w="3233947"/>
                <a:gridCol w="3455393"/>
              </a:tblGrid>
              <a:tr h="415663">
                <a:tc>
                  <a:txBody>
                    <a:bodyPr/>
                    <a:lstStyle/>
                    <a:p>
                      <a:pPr>
                        <a:lnSpc>
                          <a:spcPct val="115000"/>
                        </a:lnSpc>
                        <a:spcAft>
                          <a:spcPts val="0"/>
                        </a:spcAft>
                      </a:pPr>
                      <a:r>
                        <a:rPr lang="en-US" sz="1400" dirty="0" err="1" smtClean="0">
                          <a:effectLst/>
                        </a:rPr>
                        <a:t>Age,moyen</a:t>
                      </a:r>
                      <a:r>
                        <a:rPr lang="en-US" sz="1400" dirty="0" smtClean="0">
                          <a:effectLst/>
                        </a:rPr>
                        <a:t> </a:t>
                      </a:r>
                      <a:r>
                        <a:rPr lang="en-US" sz="1400" dirty="0">
                          <a:effectLst/>
                        </a:rPr>
                        <a:t>(median</a:t>
                      </a:r>
                      <a:r>
                        <a:rPr lang="en-US" sz="1400" dirty="0" smtClean="0">
                          <a:effectLst/>
                        </a:rPr>
                        <a:t>)</a:t>
                      </a:r>
                      <a:endParaRPr lang="fr-FR" sz="1400" dirty="0">
                        <a:effectLst/>
                      </a:endParaRPr>
                    </a:p>
                  </a:txBody>
                  <a:tcPr marL="68580" marR="68580" marT="0" marB="0"/>
                </a:tc>
                <a:tc>
                  <a:txBody>
                    <a:bodyPr/>
                    <a:lstStyle/>
                    <a:p>
                      <a:pPr algn="ctr">
                        <a:lnSpc>
                          <a:spcPct val="115000"/>
                        </a:lnSpc>
                        <a:spcAft>
                          <a:spcPts val="0"/>
                        </a:spcAft>
                      </a:pPr>
                      <a:r>
                        <a:rPr lang="en-US" sz="1400" b="1" dirty="0">
                          <a:solidFill>
                            <a:srgbClr val="FF0000"/>
                          </a:solidFill>
                          <a:effectLst/>
                        </a:rPr>
                        <a:t>70.4 ± 5.7 (71) </a:t>
                      </a:r>
                      <a:endParaRPr lang="fr-FR" sz="1400" b="1" dirty="0">
                        <a:solidFill>
                          <a:srgbClr val="FF0000"/>
                        </a:solidFill>
                        <a:effectLst/>
                        <a:latin typeface="Calibri"/>
                        <a:ea typeface="Calibri"/>
                        <a:cs typeface="Times New Roman"/>
                      </a:endParaRPr>
                    </a:p>
                  </a:txBody>
                  <a:tcPr marL="68580" marR="68580" marT="0" marB="0"/>
                </a:tc>
              </a:tr>
              <a:tr h="415663">
                <a:tc>
                  <a:txBody>
                    <a:bodyPr/>
                    <a:lstStyle/>
                    <a:p>
                      <a:pPr>
                        <a:lnSpc>
                          <a:spcPct val="115000"/>
                        </a:lnSpc>
                        <a:spcAft>
                          <a:spcPts val="0"/>
                        </a:spcAft>
                      </a:pPr>
                      <a:r>
                        <a:rPr lang="en-US" sz="1400" dirty="0" smtClean="0">
                          <a:effectLst/>
                        </a:rPr>
                        <a:t>PSA </a:t>
                      </a:r>
                      <a:r>
                        <a:rPr lang="en-US" sz="1400" dirty="0" err="1" smtClean="0">
                          <a:effectLst/>
                        </a:rPr>
                        <a:t>moyen</a:t>
                      </a:r>
                      <a:r>
                        <a:rPr lang="en-US" sz="1400" dirty="0" smtClean="0">
                          <a:effectLst/>
                        </a:rPr>
                        <a:t>, </a:t>
                      </a:r>
                      <a:r>
                        <a:rPr lang="en-US" sz="1400" dirty="0" err="1">
                          <a:effectLst/>
                        </a:rPr>
                        <a:t>ng</a:t>
                      </a:r>
                      <a:r>
                        <a:rPr lang="en-US" sz="1400" dirty="0">
                          <a:effectLst/>
                        </a:rPr>
                        <a:t>/mL (median</a:t>
                      </a:r>
                      <a:r>
                        <a:rPr lang="en-US" sz="1400" dirty="0" smtClean="0">
                          <a:effectLst/>
                        </a:rPr>
                        <a:t>)</a:t>
                      </a:r>
                      <a:endParaRPr lang="fr-FR" sz="1400" dirty="0">
                        <a:effectLst/>
                      </a:endParaRPr>
                    </a:p>
                  </a:txBody>
                  <a:tcPr marL="68580" marR="68580" marT="0" marB="0"/>
                </a:tc>
                <a:tc>
                  <a:txBody>
                    <a:bodyPr/>
                    <a:lstStyle/>
                    <a:p>
                      <a:pPr algn="ctr">
                        <a:lnSpc>
                          <a:spcPct val="115000"/>
                        </a:lnSpc>
                        <a:spcAft>
                          <a:spcPts val="0"/>
                        </a:spcAft>
                      </a:pPr>
                      <a:r>
                        <a:rPr lang="en-US" sz="1400" b="1" dirty="0">
                          <a:solidFill>
                            <a:srgbClr val="FF0000"/>
                          </a:solidFill>
                          <a:effectLst/>
                        </a:rPr>
                        <a:t>8.7 ± 5.3 (7.7) </a:t>
                      </a:r>
                      <a:endParaRPr lang="fr-FR" sz="1400" b="1" dirty="0">
                        <a:solidFill>
                          <a:srgbClr val="FF0000"/>
                        </a:solidFill>
                        <a:effectLst/>
                        <a:latin typeface="Calibri"/>
                        <a:ea typeface="Calibri"/>
                        <a:cs typeface="Times New Roman"/>
                      </a:endParaRPr>
                    </a:p>
                  </a:txBody>
                  <a:tcPr marL="68580" marR="68580" marT="0" marB="0"/>
                </a:tc>
              </a:tr>
              <a:tr h="379127">
                <a:tc>
                  <a:txBody>
                    <a:bodyPr/>
                    <a:lstStyle/>
                    <a:p>
                      <a:pPr>
                        <a:lnSpc>
                          <a:spcPct val="115000"/>
                        </a:lnSpc>
                        <a:spcAft>
                          <a:spcPts val="0"/>
                        </a:spcAft>
                      </a:pPr>
                      <a:r>
                        <a:rPr lang="en-US" sz="1400" dirty="0" smtClean="0">
                          <a:effectLst/>
                        </a:rPr>
                        <a:t>Volume </a:t>
                      </a:r>
                      <a:r>
                        <a:rPr lang="en-US" sz="1400" dirty="0" err="1" smtClean="0">
                          <a:effectLst/>
                        </a:rPr>
                        <a:t>prostatique</a:t>
                      </a:r>
                      <a:r>
                        <a:rPr lang="en-US" sz="1400" dirty="0" smtClean="0">
                          <a:effectLst/>
                        </a:rPr>
                        <a:t> </a:t>
                      </a:r>
                      <a:r>
                        <a:rPr lang="en-US" sz="1400" dirty="0" err="1" smtClean="0">
                          <a:effectLst/>
                        </a:rPr>
                        <a:t>moyen</a:t>
                      </a:r>
                      <a:r>
                        <a:rPr lang="en-US" sz="1400" dirty="0" smtClean="0">
                          <a:effectLst/>
                        </a:rPr>
                        <a:t>, </a:t>
                      </a:r>
                      <a:r>
                        <a:rPr lang="en-US" sz="1400" dirty="0">
                          <a:effectLst/>
                        </a:rPr>
                        <a:t>cc  </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b="1" dirty="0">
                          <a:solidFill>
                            <a:srgbClr val="FF0000"/>
                          </a:solidFill>
                          <a:effectLst/>
                        </a:rPr>
                        <a:t>24.0 ± 9.6 (23.0) </a:t>
                      </a:r>
                      <a:endParaRPr lang="fr-FR" sz="1400" b="1" dirty="0">
                        <a:solidFill>
                          <a:srgbClr val="FF0000"/>
                        </a:solidFill>
                        <a:effectLst/>
                        <a:latin typeface="Calibri"/>
                        <a:ea typeface="Calibri"/>
                        <a:cs typeface="Times New Roman"/>
                      </a:endParaRPr>
                    </a:p>
                  </a:txBody>
                  <a:tcPr marL="68580" marR="68580" marT="0" marB="0"/>
                </a:tc>
              </a:tr>
              <a:tr h="207831">
                <a:tc>
                  <a:txBody>
                    <a:bodyPr/>
                    <a:lstStyle/>
                    <a:p>
                      <a:pPr>
                        <a:lnSpc>
                          <a:spcPct val="115000"/>
                        </a:lnSpc>
                        <a:spcAft>
                          <a:spcPts val="0"/>
                        </a:spcAft>
                      </a:pPr>
                      <a:r>
                        <a:rPr lang="en-US" sz="1400" dirty="0" smtClean="0">
                          <a:effectLst/>
                        </a:rPr>
                        <a:t>ADT </a:t>
                      </a:r>
                      <a:r>
                        <a:rPr lang="en-US" sz="1400" dirty="0" err="1" smtClean="0">
                          <a:effectLst/>
                        </a:rPr>
                        <a:t>précédent</a:t>
                      </a:r>
                      <a:r>
                        <a:rPr lang="en-US" sz="1400" dirty="0" smtClean="0">
                          <a:effectLst/>
                        </a:rPr>
                        <a:t>, </a:t>
                      </a:r>
                      <a:r>
                        <a:rPr lang="en-US" sz="1400" dirty="0">
                          <a:effectLst/>
                        </a:rPr>
                        <a:t>n (%)</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a:effectLst/>
                        </a:rPr>
                        <a:t> </a:t>
                      </a:r>
                      <a:endParaRPr lang="fr-FR" sz="1400" dirty="0">
                        <a:effectLst/>
                        <a:latin typeface="Calibri"/>
                        <a:ea typeface="Calibri"/>
                        <a:cs typeface="Times New Roman"/>
                      </a:endParaRPr>
                    </a:p>
                  </a:txBody>
                  <a:tcPr marL="68580" marR="68580" marT="0" marB="0"/>
                </a:tc>
              </a:tr>
              <a:tr h="207831">
                <a:tc>
                  <a:txBody>
                    <a:bodyPr/>
                    <a:lstStyle/>
                    <a:p>
                      <a:pPr marL="270510">
                        <a:lnSpc>
                          <a:spcPct val="115000"/>
                        </a:lnSpc>
                        <a:spcAft>
                          <a:spcPts val="0"/>
                        </a:spcAft>
                      </a:pPr>
                      <a:r>
                        <a:rPr lang="en-US" sz="1400" dirty="0">
                          <a:effectLst/>
                        </a:rPr>
                        <a:t>Yes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tabLst>
                          <a:tab pos="848360" algn="r"/>
                          <a:tab pos="1011555" algn="l"/>
                        </a:tabLst>
                      </a:pPr>
                      <a:r>
                        <a:rPr lang="en-US" sz="1400">
                          <a:effectLst/>
                        </a:rPr>
                        <a:t>392 (39.1)</a:t>
                      </a:r>
                      <a:endParaRPr lang="fr-FR" sz="1400">
                        <a:effectLst/>
                        <a:latin typeface="Calibri"/>
                        <a:ea typeface="Calibri"/>
                        <a:cs typeface="Times New Roman"/>
                      </a:endParaRPr>
                    </a:p>
                  </a:txBody>
                  <a:tcPr marL="68580" marR="68580" marT="0" marB="0"/>
                </a:tc>
              </a:tr>
              <a:tr h="207831">
                <a:tc>
                  <a:txBody>
                    <a:bodyPr/>
                    <a:lstStyle/>
                    <a:p>
                      <a:pPr marL="270510">
                        <a:lnSpc>
                          <a:spcPct val="115000"/>
                        </a:lnSpc>
                        <a:spcAft>
                          <a:spcPts val="0"/>
                        </a:spcAft>
                      </a:pPr>
                      <a:r>
                        <a:rPr lang="en-US" sz="1400" dirty="0">
                          <a:effectLst/>
                        </a:rPr>
                        <a:t>No</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a:effectLst/>
                        </a:rPr>
                        <a:t>610 (60.9)</a:t>
                      </a:r>
                      <a:endParaRPr lang="fr-FR" sz="1400">
                        <a:effectLst/>
                        <a:latin typeface="Calibri"/>
                        <a:ea typeface="Calibri"/>
                        <a:cs typeface="Times New Roman"/>
                      </a:endParaRPr>
                    </a:p>
                  </a:txBody>
                  <a:tcPr marL="68580" marR="68580" marT="0" marB="0"/>
                </a:tc>
              </a:tr>
              <a:tr h="207831">
                <a:tc>
                  <a:txBody>
                    <a:bodyPr/>
                    <a:lstStyle/>
                    <a:p>
                      <a:pPr>
                        <a:lnSpc>
                          <a:spcPct val="115000"/>
                        </a:lnSpc>
                        <a:spcAft>
                          <a:spcPts val="0"/>
                        </a:spcAft>
                      </a:pPr>
                      <a:r>
                        <a:rPr lang="en-US" sz="1400" dirty="0">
                          <a:effectLst/>
                        </a:rPr>
                        <a:t>D'Amico risk group, n (%)</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a:effectLst/>
                        </a:rPr>
                        <a:t> </a:t>
                      </a:r>
                      <a:endParaRPr lang="fr-FR" sz="1400">
                        <a:effectLst/>
                        <a:latin typeface="Calibri"/>
                        <a:ea typeface="Calibri"/>
                        <a:cs typeface="Times New Roman"/>
                      </a:endParaRPr>
                    </a:p>
                  </a:txBody>
                  <a:tcPr marL="68580" marR="68580" marT="0" marB="0"/>
                </a:tc>
              </a:tr>
              <a:tr h="290964">
                <a:tc>
                  <a:txBody>
                    <a:bodyPr/>
                    <a:lstStyle/>
                    <a:p>
                      <a:pPr marL="270510">
                        <a:lnSpc>
                          <a:spcPct val="115000"/>
                        </a:lnSpc>
                        <a:spcAft>
                          <a:spcPts val="0"/>
                        </a:spcAft>
                      </a:pPr>
                      <a:r>
                        <a:rPr lang="en-US" sz="1400" dirty="0" err="1" smtClean="0">
                          <a:effectLst/>
                        </a:rPr>
                        <a:t>Faible</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b="1" dirty="0">
                          <a:solidFill>
                            <a:srgbClr val="FF0000"/>
                          </a:solidFill>
                          <a:effectLst/>
                        </a:rPr>
                        <a:t>357 (35.6)</a:t>
                      </a:r>
                      <a:endParaRPr lang="fr-FR" sz="1400" b="1" dirty="0">
                        <a:solidFill>
                          <a:srgbClr val="FF0000"/>
                        </a:solidFill>
                        <a:effectLst/>
                        <a:latin typeface="Calibri"/>
                        <a:ea typeface="Calibri"/>
                        <a:cs typeface="Times New Roman"/>
                      </a:endParaRPr>
                    </a:p>
                  </a:txBody>
                  <a:tcPr marL="68580" marR="68580" marT="0" marB="0"/>
                </a:tc>
              </a:tr>
              <a:tr h="290964">
                <a:tc>
                  <a:txBody>
                    <a:bodyPr/>
                    <a:lstStyle/>
                    <a:p>
                      <a:pPr marL="270510">
                        <a:lnSpc>
                          <a:spcPct val="115000"/>
                        </a:lnSpc>
                        <a:spcAft>
                          <a:spcPts val="0"/>
                        </a:spcAft>
                      </a:pPr>
                      <a:r>
                        <a:rPr lang="en-US" sz="1400" dirty="0" err="1" smtClean="0">
                          <a:effectLst/>
                        </a:rPr>
                        <a:t>Intermédiaire</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b="1" dirty="0">
                          <a:solidFill>
                            <a:srgbClr val="FF0000"/>
                          </a:solidFill>
                          <a:effectLst/>
                        </a:rPr>
                        <a:t>452 (45.1)</a:t>
                      </a:r>
                      <a:endParaRPr lang="fr-FR" sz="1400" b="1" dirty="0">
                        <a:solidFill>
                          <a:srgbClr val="FF0000"/>
                        </a:solidFill>
                        <a:effectLst/>
                        <a:latin typeface="Calibri"/>
                        <a:ea typeface="Calibri"/>
                        <a:cs typeface="Times New Roman"/>
                      </a:endParaRPr>
                    </a:p>
                  </a:txBody>
                  <a:tcPr marL="68580" marR="68580" marT="0" marB="0"/>
                </a:tc>
              </a:tr>
              <a:tr h="207831">
                <a:tc>
                  <a:txBody>
                    <a:bodyPr/>
                    <a:lstStyle/>
                    <a:p>
                      <a:pPr marL="270510">
                        <a:lnSpc>
                          <a:spcPct val="115000"/>
                        </a:lnSpc>
                        <a:spcAft>
                          <a:spcPts val="0"/>
                        </a:spcAft>
                      </a:pPr>
                      <a:r>
                        <a:rPr lang="en-US" sz="1400" dirty="0" err="1" smtClean="0">
                          <a:effectLst/>
                        </a:rPr>
                        <a:t>Elevé</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a:effectLst/>
                        </a:rPr>
                        <a:t>174 (17.4)</a:t>
                      </a:r>
                      <a:endParaRPr lang="fr-FR" sz="1400">
                        <a:effectLst/>
                        <a:latin typeface="Calibri"/>
                        <a:ea typeface="Calibri"/>
                        <a:cs typeface="Times New Roman"/>
                      </a:endParaRPr>
                    </a:p>
                  </a:txBody>
                  <a:tcPr marL="68580" marR="68580" marT="0" marB="0"/>
                </a:tc>
              </a:tr>
              <a:tr h="207831">
                <a:tc>
                  <a:txBody>
                    <a:bodyPr/>
                    <a:lstStyle/>
                    <a:p>
                      <a:pPr marL="270510">
                        <a:lnSpc>
                          <a:spcPct val="115000"/>
                        </a:lnSpc>
                        <a:spcAft>
                          <a:spcPts val="0"/>
                        </a:spcAft>
                      </a:pPr>
                      <a:r>
                        <a:rPr lang="en-US" sz="1400" dirty="0" smtClean="0">
                          <a:effectLst/>
                        </a:rPr>
                        <a:t>Non </a:t>
                      </a:r>
                      <a:r>
                        <a:rPr lang="en-US" sz="1400" dirty="0" err="1" smtClean="0">
                          <a:effectLst/>
                        </a:rPr>
                        <a:t>défini</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a:effectLst/>
                        </a:rPr>
                        <a:t>19 (1.9)</a:t>
                      </a:r>
                      <a:endParaRPr lang="fr-FR"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364474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700" b="1" dirty="0">
                <a:solidFill>
                  <a:srgbClr val="1F497D"/>
                </a:solidFill>
                <a:latin typeface="Calibri"/>
                <a:ea typeface="+mn-ea"/>
                <a:cs typeface="+mn-cs"/>
              </a:rPr>
              <a:t>Première intention, ablation totale</a:t>
            </a:r>
          </a:p>
        </p:txBody>
      </p:sp>
      <p:graphicFrame>
        <p:nvGraphicFramePr>
          <p:cNvPr id="4" name="Tableau 3"/>
          <p:cNvGraphicFramePr>
            <a:graphicFrameLocks noGrp="1"/>
          </p:cNvGraphicFramePr>
          <p:nvPr>
            <p:extLst>
              <p:ext uri="{D42A27DB-BD31-4B8C-83A1-F6EECF244321}">
                <p14:modId xmlns:p14="http://schemas.microsoft.com/office/powerpoint/2010/main" val="1573434302"/>
              </p:ext>
            </p:extLst>
          </p:nvPr>
        </p:nvGraphicFramePr>
        <p:xfrm>
          <a:off x="0" y="1493058"/>
          <a:ext cx="9144001" cy="4520110"/>
        </p:xfrm>
        <a:graphic>
          <a:graphicData uri="http://schemas.openxmlformats.org/drawingml/2006/table">
            <a:tbl>
              <a:tblPr firstRow="1" firstCol="1" bandRow="1">
                <a:tableStyleId>{5C22544A-7EE6-4342-B048-85BDC9FD1C3A}</a:tableStyleId>
              </a:tblPr>
              <a:tblGrid>
                <a:gridCol w="3391678"/>
                <a:gridCol w="1437839"/>
                <a:gridCol w="1437839"/>
                <a:gridCol w="1437839"/>
                <a:gridCol w="1438806"/>
              </a:tblGrid>
              <a:tr h="307921">
                <a:tc>
                  <a:txBody>
                    <a:bodyPr/>
                    <a:lstStyle/>
                    <a:p>
                      <a:pPr>
                        <a:lnSpc>
                          <a:spcPct val="115000"/>
                        </a:lnSpc>
                        <a:spcBef>
                          <a:spcPts val="200"/>
                        </a:spcBef>
                        <a:spcAft>
                          <a:spcPts val="200"/>
                        </a:spcAft>
                      </a:pPr>
                      <a:r>
                        <a:rPr lang="en-US" sz="900" dirty="0">
                          <a:effectLst/>
                        </a:rPr>
                        <a:t> </a:t>
                      </a:r>
                      <a:endParaRPr lang="fr-FR" sz="1050" dirty="0">
                        <a:effectLst/>
                        <a:latin typeface="Calibri"/>
                        <a:ea typeface="Calibri"/>
                        <a:cs typeface="Times New Roman"/>
                      </a:endParaRPr>
                    </a:p>
                  </a:txBody>
                  <a:tcPr marL="68580" marR="68580" marT="0" marB="0"/>
                </a:tc>
                <a:tc>
                  <a:txBody>
                    <a:bodyPr/>
                    <a:lstStyle/>
                    <a:p>
                      <a:pPr algn="ctr">
                        <a:lnSpc>
                          <a:spcPct val="115000"/>
                        </a:lnSpc>
                        <a:spcBef>
                          <a:spcPts val="200"/>
                        </a:spcBef>
                        <a:spcAft>
                          <a:spcPts val="200"/>
                        </a:spcAft>
                      </a:pPr>
                      <a:r>
                        <a:rPr lang="en-US" sz="1800" dirty="0" smtClean="0">
                          <a:effectLst/>
                        </a:rPr>
                        <a:t>Avant 2000</a:t>
                      </a:r>
                      <a:endParaRPr lang="fr-FR" sz="2400" dirty="0">
                        <a:effectLst/>
                        <a:latin typeface="Calibri"/>
                        <a:ea typeface="Calibri"/>
                        <a:cs typeface="Times New Roman"/>
                      </a:endParaRPr>
                    </a:p>
                  </a:txBody>
                  <a:tcPr marL="68580" marR="68580" marT="0" marB="0"/>
                </a:tc>
                <a:tc>
                  <a:txBody>
                    <a:bodyPr/>
                    <a:lstStyle/>
                    <a:p>
                      <a:pPr algn="ctr">
                        <a:lnSpc>
                          <a:spcPct val="115000"/>
                        </a:lnSpc>
                        <a:spcBef>
                          <a:spcPts val="200"/>
                        </a:spcBef>
                        <a:spcAft>
                          <a:spcPts val="200"/>
                        </a:spcAft>
                      </a:pPr>
                      <a:r>
                        <a:rPr lang="en-US" sz="1800">
                          <a:effectLst/>
                        </a:rPr>
                        <a:t>2000-2004</a:t>
                      </a:r>
                      <a:endParaRPr lang="fr-FR" sz="2400">
                        <a:effectLst/>
                        <a:latin typeface="Calibri"/>
                        <a:ea typeface="Calibri"/>
                        <a:cs typeface="Times New Roman"/>
                      </a:endParaRPr>
                    </a:p>
                  </a:txBody>
                  <a:tcPr marL="68580" marR="68580" marT="0" marB="0"/>
                </a:tc>
                <a:tc>
                  <a:txBody>
                    <a:bodyPr/>
                    <a:lstStyle/>
                    <a:p>
                      <a:pPr algn="ctr">
                        <a:lnSpc>
                          <a:spcPct val="115000"/>
                        </a:lnSpc>
                        <a:spcBef>
                          <a:spcPts val="200"/>
                        </a:spcBef>
                        <a:spcAft>
                          <a:spcPts val="200"/>
                        </a:spcAft>
                      </a:pPr>
                      <a:r>
                        <a:rPr lang="en-US" sz="1800">
                          <a:effectLst/>
                        </a:rPr>
                        <a:t>2005-2009</a:t>
                      </a:r>
                      <a:endParaRPr lang="fr-FR" sz="2400">
                        <a:effectLst/>
                        <a:latin typeface="Calibri"/>
                        <a:ea typeface="Calibri"/>
                        <a:cs typeface="Times New Roman"/>
                      </a:endParaRPr>
                    </a:p>
                  </a:txBody>
                  <a:tcPr marL="68580" marR="68580" marT="0" marB="0"/>
                </a:tc>
                <a:tc>
                  <a:txBody>
                    <a:bodyPr/>
                    <a:lstStyle/>
                    <a:p>
                      <a:pPr algn="ctr">
                        <a:lnSpc>
                          <a:spcPct val="115000"/>
                        </a:lnSpc>
                        <a:spcBef>
                          <a:spcPts val="200"/>
                        </a:spcBef>
                        <a:spcAft>
                          <a:spcPts val="200"/>
                        </a:spcAft>
                      </a:pPr>
                      <a:r>
                        <a:rPr lang="en-US" sz="1800">
                          <a:effectLst/>
                        </a:rPr>
                        <a:t>p-value</a:t>
                      </a:r>
                      <a:endParaRPr lang="fr-FR" sz="2400">
                        <a:effectLst/>
                        <a:latin typeface="Calibri"/>
                        <a:ea typeface="Calibri"/>
                        <a:cs typeface="Times New Roman"/>
                      </a:endParaRPr>
                    </a:p>
                  </a:txBody>
                  <a:tcPr marL="68580" marR="68580" marT="0" marB="0"/>
                </a:tc>
              </a:tr>
              <a:tr h="277105">
                <a:tc>
                  <a:txBody>
                    <a:bodyPr/>
                    <a:lstStyle/>
                    <a:p>
                      <a:pPr>
                        <a:lnSpc>
                          <a:spcPct val="115000"/>
                        </a:lnSpc>
                        <a:spcAft>
                          <a:spcPts val="0"/>
                        </a:spcAft>
                      </a:pPr>
                      <a:r>
                        <a:rPr lang="en-US" sz="1600" dirty="0">
                          <a:effectLst/>
                        </a:rPr>
                        <a:t> </a:t>
                      </a:r>
                      <a:endParaRPr lang="fr-F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r>
              <a:tr h="414132">
                <a:tc>
                  <a:txBody>
                    <a:bodyPr/>
                    <a:lstStyle/>
                    <a:p>
                      <a:pPr>
                        <a:lnSpc>
                          <a:spcPct val="115000"/>
                        </a:lnSpc>
                        <a:spcAft>
                          <a:spcPts val="0"/>
                        </a:spcAft>
                      </a:pPr>
                      <a:r>
                        <a:rPr lang="fr-FR" sz="1600" noProof="0" smtClean="0">
                          <a:effectLst/>
                        </a:rPr>
                        <a:t>Nombre</a:t>
                      </a:r>
                      <a:r>
                        <a:rPr lang="fr-FR" sz="1600" baseline="0" noProof="0" smtClean="0">
                          <a:effectLst/>
                        </a:rPr>
                        <a:t> de sessions </a:t>
                      </a:r>
                      <a:r>
                        <a:rPr lang="fr-FR" sz="1600" noProof="0" smtClean="0">
                          <a:effectLst/>
                        </a:rPr>
                        <a:t>HIFU </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n (%)</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n (%)</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n (%)</a:t>
                      </a:r>
                      <a:endParaRPr lang="fr-F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effectLst/>
                        </a:rPr>
                        <a:t> </a:t>
                      </a:r>
                      <a:endParaRPr lang="fr-FR" sz="2400" dirty="0">
                        <a:effectLst/>
                        <a:latin typeface="Calibri"/>
                        <a:ea typeface="Calibri"/>
                        <a:cs typeface="Times New Roman"/>
                      </a:endParaRPr>
                    </a:p>
                  </a:txBody>
                  <a:tcPr marL="68580" marR="68580" marT="0" marB="0"/>
                </a:tc>
              </a:tr>
              <a:tr h="277105">
                <a:tc>
                  <a:txBody>
                    <a:bodyPr/>
                    <a:lstStyle/>
                    <a:p>
                      <a:pPr marL="270510">
                        <a:lnSpc>
                          <a:spcPct val="115000"/>
                        </a:lnSpc>
                        <a:spcAft>
                          <a:spcPts val="0"/>
                        </a:spcAft>
                      </a:pPr>
                      <a:r>
                        <a:rPr lang="fr-FR" sz="1600" noProof="0" smtClean="0">
                          <a:effectLst/>
                        </a:rPr>
                        <a:t>Une session</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800" b="1">
                          <a:solidFill>
                            <a:srgbClr val="FF0000"/>
                          </a:solidFill>
                          <a:effectLst/>
                        </a:rPr>
                        <a:t>25 (39.7)</a:t>
                      </a:r>
                      <a:endParaRPr lang="fr-FR" sz="2800" b="1">
                        <a:solidFill>
                          <a:srgbClr val="FF0000"/>
                        </a:solidFill>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800" b="1">
                          <a:solidFill>
                            <a:srgbClr val="FF0000"/>
                          </a:solidFill>
                          <a:effectLst/>
                        </a:rPr>
                        <a:t>350 (53.7)</a:t>
                      </a:r>
                      <a:endParaRPr lang="fr-FR" sz="2800" b="1">
                        <a:solidFill>
                          <a:srgbClr val="FF0000"/>
                        </a:solidFill>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800" b="1" dirty="0">
                          <a:solidFill>
                            <a:srgbClr val="FF0000"/>
                          </a:solidFill>
                          <a:effectLst/>
                        </a:rPr>
                        <a:t>221 (77.0)</a:t>
                      </a:r>
                      <a:endParaRPr lang="fr-FR" sz="2800" b="1" dirty="0">
                        <a:solidFill>
                          <a:srgbClr val="FF0000"/>
                        </a:solidFill>
                        <a:effectLst/>
                        <a:latin typeface="Calibri"/>
                        <a:ea typeface="Calibri"/>
                        <a:cs typeface="Times New Roman"/>
                      </a:endParaRPr>
                    </a:p>
                  </a:txBody>
                  <a:tcPr marL="68580" marR="68580" marT="0" marB="0"/>
                </a:tc>
                <a:tc>
                  <a:txBody>
                    <a:bodyPr/>
                    <a:lstStyle/>
                    <a:p>
                      <a:pPr marL="270510"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r>
              <a:tr h="277105">
                <a:tc>
                  <a:txBody>
                    <a:bodyPr/>
                    <a:lstStyle/>
                    <a:p>
                      <a:pPr marL="270510">
                        <a:lnSpc>
                          <a:spcPct val="115000"/>
                        </a:lnSpc>
                        <a:spcAft>
                          <a:spcPts val="0"/>
                        </a:spcAft>
                      </a:pPr>
                      <a:r>
                        <a:rPr lang="fr-FR" sz="1600" noProof="0" smtClean="0">
                          <a:effectLst/>
                        </a:rPr>
                        <a:t>Deux sessions</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b="0">
                          <a:solidFill>
                            <a:schemeClr val="tx1"/>
                          </a:solidFill>
                          <a:effectLst/>
                        </a:rPr>
                        <a:t>28 (44.4)</a:t>
                      </a:r>
                      <a:endParaRPr lang="fr-FR" sz="2400" b="0">
                        <a:solidFill>
                          <a:schemeClr val="tx1"/>
                        </a:solidFill>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b="0">
                          <a:solidFill>
                            <a:schemeClr val="tx1"/>
                          </a:solidFill>
                          <a:effectLst/>
                        </a:rPr>
                        <a:t>289 (44.3)</a:t>
                      </a:r>
                      <a:endParaRPr lang="fr-FR" sz="2400" b="0">
                        <a:solidFill>
                          <a:schemeClr val="tx1"/>
                        </a:solidFill>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b="0" dirty="0">
                          <a:solidFill>
                            <a:schemeClr val="tx1"/>
                          </a:solidFill>
                          <a:effectLst/>
                        </a:rPr>
                        <a:t>  66 (23.0)</a:t>
                      </a:r>
                      <a:endParaRPr lang="fr-FR" sz="2400" b="0" dirty="0">
                        <a:solidFill>
                          <a:schemeClr val="tx1"/>
                        </a:solidFill>
                        <a:effectLst/>
                        <a:latin typeface="Calibri"/>
                        <a:ea typeface="Calibri"/>
                        <a:cs typeface="Times New Roman"/>
                      </a:endParaRPr>
                    </a:p>
                  </a:txBody>
                  <a:tcPr marL="68580" marR="68580" marT="0" marB="0"/>
                </a:tc>
                <a:tc>
                  <a:txBody>
                    <a:bodyPr/>
                    <a:lstStyle/>
                    <a:p>
                      <a:pPr marL="270510" algn="ctr">
                        <a:lnSpc>
                          <a:spcPct val="115000"/>
                        </a:lnSpc>
                        <a:spcAft>
                          <a:spcPts val="0"/>
                        </a:spcAft>
                      </a:pPr>
                      <a:r>
                        <a:rPr lang="en-US" sz="1600">
                          <a:effectLst/>
                        </a:rPr>
                        <a:t>p&lt;0.001</a:t>
                      </a:r>
                      <a:endParaRPr lang="fr-FR" sz="2400">
                        <a:effectLst/>
                        <a:latin typeface="Calibri"/>
                        <a:ea typeface="Calibri"/>
                        <a:cs typeface="Times New Roman"/>
                      </a:endParaRPr>
                    </a:p>
                  </a:txBody>
                  <a:tcPr marL="68580" marR="68580" marT="0" marB="0"/>
                </a:tc>
              </a:tr>
              <a:tr h="277105">
                <a:tc>
                  <a:txBody>
                    <a:bodyPr/>
                    <a:lstStyle/>
                    <a:p>
                      <a:pPr marL="270510">
                        <a:lnSpc>
                          <a:spcPct val="115000"/>
                        </a:lnSpc>
                        <a:spcAft>
                          <a:spcPts val="0"/>
                        </a:spcAft>
                      </a:pPr>
                      <a:r>
                        <a:rPr lang="fr-FR" sz="1600" noProof="0" smtClean="0">
                          <a:effectLst/>
                        </a:rPr>
                        <a:t>Trois sessions ou plus</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10 (15.9)</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  13 (2.0)</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dirty="0">
                          <a:effectLst/>
                        </a:rPr>
                        <a:t>    0 (0)</a:t>
                      </a:r>
                      <a:endParaRPr lang="fr-FR" sz="2400" dirty="0">
                        <a:effectLst/>
                        <a:latin typeface="Calibri"/>
                        <a:ea typeface="Calibri"/>
                        <a:cs typeface="Times New Roman"/>
                      </a:endParaRPr>
                    </a:p>
                  </a:txBody>
                  <a:tcPr marL="68580" marR="68580" marT="0" marB="0"/>
                </a:tc>
                <a:tc>
                  <a:txBody>
                    <a:bodyPr/>
                    <a:lstStyle/>
                    <a:p>
                      <a:pPr marL="270510"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r>
              <a:tr h="277105">
                <a:tc>
                  <a:txBody>
                    <a:bodyPr/>
                    <a:lstStyle/>
                    <a:p>
                      <a:pPr>
                        <a:lnSpc>
                          <a:spcPct val="115000"/>
                        </a:lnSpc>
                        <a:spcAft>
                          <a:spcPts val="0"/>
                        </a:spcAft>
                      </a:pPr>
                      <a:r>
                        <a:rPr lang="fr-FR" sz="1600" noProof="0" smtClean="0">
                          <a:effectLst/>
                        </a:rPr>
                        <a:t>Total</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63</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652</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287</a:t>
                      </a:r>
                      <a:endParaRPr lang="fr-FR" sz="2400">
                        <a:effectLst/>
                        <a:latin typeface="Calibri"/>
                        <a:ea typeface="Calibri"/>
                        <a:cs typeface="Times New Roman"/>
                      </a:endParaRPr>
                    </a:p>
                  </a:txBody>
                  <a:tcPr marL="68580" marR="68580" marT="0" marB="0"/>
                </a:tc>
                <a:tc>
                  <a:txBody>
                    <a:bodyPr/>
                    <a:lstStyle/>
                    <a:p>
                      <a:pPr marL="270510"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r>
              <a:tr h="277105">
                <a:tc>
                  <a:txBody>
                    <a:bodyPr/>
                    <a:lstStyle/>
                    <a:p>
                      <a:pPr>
                        <a:lnSpc>
                          <a:spcPct val="115000"/>
                        </a:lnSpc>
                        <a:spcAft>
                          <a:spcPts val="0"/>
                        </a:spcAft>
                      </a:pPr>
                      <a:r>
                        <a:rPr lang="fr-FR" sz="1600" noProof="0" smtClean="0">
                          <a:effectLst/>
                        </a:rPr>
                        <a:t> </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dirty="0">
                          <a:effectLst/>
                        </a:rPr>
                        <a:t> </a:t>
                      </a:r>
                      <a:endParaRPr lang="fr-F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r>
              <a:tr h="277105">
                <a:tc>
                  <a:txBody>
                    <a:bodyPr/>
                    <a:lstStyle/>
                    <a:p>
                      <a:pPr>
                        <a:lnSpc>
                          <a:spcPct val="115000"/>
                        </a:lnSpc>
                        <a:spcAft>
                          <a:spcPts val="0"/>
                        </a:spcAft>
                      </a:pPr>
                      <a:r>
                        <a:rPr lang="fr-FR" sz="1600" noProof="0" smtClean="0">
                          <a:effectLst/>
                        </a:rPr>
                        <a:t>Nadir PSA ng/mL, n (%)</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n (%)</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n (%)</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n (%)</a:t>
                      </a:r>
                      <a:endParaRPr lang="fr-F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r>
              <a:tr h="277105">
                <a:tc>
                  <a:txBody>
                    <a:bodyPr/>
                    <a:lstStyle/>
                    <a:p>
                      <a:pPr marL="270510">
                        <a:lnSpc>
                          <a:spcPct val="115000"/>
                        </a:lnSpc>
                        <a:spcAft>
                          <a:spcPts val="0"/>
                        </a:spcAft>
                      </a:pPr>
                      <a:r>
                        <a:rPr lang="fr-FR" sz="1600" noProof="0" smtClean="0">
                          <a:effectLst/>
                        </a:rPr>
                        <a:t>≤0.3</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800" b="1">
                          <a:solidFill>
                            <a:srgbClr val="FF0000"/>
                          </a:solidFill>
                          <a:effectLst/>
                        </a:rPr>
                        <a:t>31 (49.2)</a:t>
                      </a:r>
                      <a:endParaRPr lang="fr-FR" sz="2800" b="1">
                        <a:solidFill>
                          <a:srgbClr val="FF0000"/>
                        </a:solidFill>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800" b="1">
                          <a:solidFill>
                            <a:srgbClr val="FF0000"/>
                          </a:solidFill>
                          <a:effectLst/>
                        </a:rPr>
                        <a:t>416 (63.8)</a:t>
                      </a:r>
                      <a:endParaRPr lang="fr-FR" sz="2800" b="1">
                        <a:solidFill>
                          <a:srgbClr val="FF0000"/>
                        </a:solidFill>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800" b="1" dirty="0">
                          <a:solidFill>
                            <a:srgbClr val="FF0000"/>
                          </a:solidFill>
                          <a:effectLst/>
                        </a:rPr>
                        <a:t>184 (64.1)</a:t>
                      </a:r>
                      <a:endParaRPr lang="fr-FR" sz="2800" b="1" dirty="0">
                        <a:solidFill>
                          <a:srgbClr val="FF0000"/>
                        </a:solidFill>
                        <a:effectLst/>
                        <a:latin typeface="Calibri"/>
                        <a:ea typeface="Calibri"/>
                        <a:cs typeface="Times New Roman"/>
                      </a:endParaRPr>
                    </a:p>
                  </a:txBody>
                  <a:tcPr marL="68580" marR="68580" marT="0" marB="0"/>
                </a:tc>
                <a:tc>
                  <a:txBody>
                    <a:bodyPr/>
                    <a:lstStyle/>
                    <a:p>
                      <a:pPr marL="270510"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r>
              <a:tr h="277105">
                <a:tc>
                  <a:txBody>
                    <a:bodyPr/>
                    <a:lstStyle/>
                    <a:p>
                      <a:pPr marL="270510">
                        <a:lnSpc>
                          <a:spcPct val="115000"/>
                        </a:lnSpc>
                        <a:spcAft>
                          <a:spcPts val="0"/>
                        </a:spcAft>
                      </a:pPr>
                      <a:r>
                        <a:rPr lang="fr-FR" sz="1600" noProof="0" smtClean="0">
                          <a:effectLst/>
                        </a:rPr>
                        <a:t>0.3-1</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14 (22.2)</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120 (18.4)</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  56 (19.5)</a:t>
                      </a:r>
                      <a:endParaRPr lang="fr-FR" sz="2400">
                        <a:effectLst/>
                        <a:latin typeface="Calibri"/>
                        <a:ea typeface="Calibri"/>
                        <a:cs typeface="Times New Roman"/>
                      </a:endParaRPr>
                    </a:p>
                  </a:txBody>
                  <a:tcPr marL="68580" marR="68580" marT="0" marB="0"/>
                </a:tc>
                <a:tc>
                  <a:txBody>
                    <a:bodyPr/>
                    <a:lstStyle/>
                    <a:p>
                      <a:pPr marL="270510" algn="ctr">
                        <a:lnSpc>
                          <a:spcPct val="115000"/>
                        </a:lnSpc>
                        <a:spcAft>
                          <a:spcPts val="0"/>
                        </a:spcAft>
                      </a:pPr>
                      <a:r>
                        <a:rPr lang="en-US" sz="1600">
                          <a:effectLst/>
                        </a:rPr>
                        <a:t>p=0.232</a:t>
                      </a:r>
                      <a:endParaRPr lang="fr-FR" sz="2400">
                        <a:effectLst/>
                        <a:latin typeface="Calibri"/>
                        <a:ea typeface="Calibri"/>
                        <a:cs typeface="Times New Roman"/>
                      </a:endParaRPr>
                    </a:p>
                  </a:txBody>
                  <a:tcPr marL="68580" marR="68580" marT="0" marB="0"/>
                </a:tc>
              </a:tr>
              <a:tr h="277105">
                <a:tc>
                  <a:txBody>
                    <a:bodyPr/>
                    <a:lstStyle/>
                    <a:p>
                      <a:pPr marL="270510">
                        <a:lnSpc>
                          <a:spcPct val="115000"/>
                        </a:lnSpc>
                        <a:spcAft>
                          <a:spcPts val="0"/>
                        </a:spcAft>
                      </a:pPr>
                      <a:r>
                        <a:rPr lang="fr-FR" sz="1600" noProof="0" smtClean="0">
                          <a:effectLst/>
                        </a:rPr>
                        <a:t>&gt;1</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18 (28.6)</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111 (17.0)</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  45 (15.7)</a:t>
                      </a:r>
                      <a:endParaRPr lang="fr-FR" sz="2400">
                        <a:effectLst/>
                        <a:latin typeface="Calibri"/>
                        <a:ea typeface="Calibri"/>
                        <a:cs typeface="Times New Roman"/>
                      </a:endParaRPr>
                    </a:p>
                  </a:txBody>
                  <a:tcPr marL="68580" marR="68580" marT="0" marB="0"/>
                </a:tc>
                <a:tc>
                  <a:txBody>
                    <a:bodyPr/>
                    <a:lstStyle/>
                    <a:p>
                      <a:pPr marL="270510"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r>
              <a:tr h="277105">
                <a:tc>
                  <a:txBody>
                    <a:bodyPr/>
                    <a:lstStyle/>
                    <a:p>
                      <a:pPr marL="270510">
                        <a:lnSpc>
                          <a:spcPct val="115000"/>
                        </a:lnSpc>
                        <a:spcAft>
                          <a:spcPts val="0"/>
                        </a:spcAft>
                      </a:pPr>
                      <a:r>
                        <a:rPr lang="fr-FR" sz="1600" noProof="0" smtClean="0">
                          <a:effectLst/>
                        </a:rPr>
                        <a:t>Non déterminé</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  0 (0.0)</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     5 (0.8)</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    2 (0.7)</a:t>
                      </a:r>
                      <a:endParaRPr lang="fr-FR" sz="2400">
                        <a:effectLst/>
                        <a:latin typeface="Calibri"/>
                        <a:ea typeface="Calibri"/>
                        <a:cs typeface="Times New Roman"/>
                      </a:endParaRPr>
                    </a:p>
                  </a:txBody>
                  <a:tcPr marL="68580" marR="68580" marT="0" marB="0"/>
                </a:tc>
                <a:tc>
                  <a:txBody>
                    <a:bodyPr/>
                    <a:lstStyle/>
                    <a:p>
                      <a:pPr marL="270510"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r>
              <a:tr h="355414">
                <a:tc>
                  <a:txBody>
                    <a:bodyPr/>
                    <a:lstStyle/>
                    <a:p>
                      <a:pPr>
                        <a:lnSpc>
                          <a:spcPct val="115000"/>
                        </a:lnSpc>
                        <a:spcAft>
                          <a:spcPts val="0"/>
                        </a:spcAft>
                      </a:pPr>
                      <a:r>
                        <a:rPr lang="fr-FR" sz="1600" noProof="0" smtClean="0">
                          <a:effectLst/>
                        </a:rPr>
                        <a:t>Total</a:t>
                      </a:r>
                      <a:endParaRPr lang="fr-FR" sz="2400" noProof="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63</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652</a:t>
                      </a:r>
                      <a:endParaRPr lang="fr-FR" sz="240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a:effectLst/>
                        </a:rPr>
                        <a:t>287</a:t>
                      </a:r>
                      <a:endParaRPr lang="fr-FR" sz="2400">
                        <a:effectLst/>
                        <a:latin typeface="Calibri"/>
                        <a:ea typeface="Calibri"/>
                        <a:cs typeface="Times New Roman"/>
                      </a:endParaRPr>
                    </a:p>
                  </a:txBody>
                  <a:tcPr marL="68580" marR="68580" marT="0" marB="0"/>
                </a:tc>
                <a:tc>
                  <a:txBody>
                    <a:bodyPr/>
                    <a:lstStyle/>
                    <a:p>
                      <a:pPr marL="270510" algn="ctr">
                        <a:lnSpc>
                          <a:spcPct val="115000"/>
                        </a:lnSpc>
                        <a:spcAft>
                          <a:spcPts val="0"/>
                        </a:spcAft>
                      </a:pPr>
                      <a:r>
                        <a:rPr lang="en-US" sz="1600">
                          <a:effectLst/>
                        </a:rPr>
                        <a:t> </a:t>
                      </a:r>
                      <a:endParaRPr lang="fr-FR" sz="2400">
                        <a:effectLst/>
                        <a:latin typeface="Calibri"/>
                        <a:ea typeface="Calibri"/>
                        <a:cs typeface="Times New Roman"/>
                      </a:endParaRPr>
                    </a:p>
                  </a:txBody>
                  <a:tcPr marL="68580" marR="68580" marT="0" marB="0"/>
                </a:tc>
              </a:tr>
              <a:tr h="277105">
                <a:tc>
                  <a:txBody>
                    <a:bodyPr/>
                    <a:lstStyle/>
                    <a:p>
                      <a:pPr>
                        <a:lnSpc>
                          <a:spcPct val="115000"/>
                        </a:lnSpc>
                        <a:spcAft>
                          <a:spcPts val="0"/>
                        </a:spcAft>
                      </a:pPr>
                      <a:r>
                        <a:rPr lang="fr-FR" sz="1600" noProof="0" dirty="0" smtClean="0">
                          <a:effectLst/>
                        </a:rPr>
                        <a:t> </a:t>
                      </a:r>
                      <a:endParaRPr lang="fr-FR" sz="2400" noProof="0" dirty="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dirty="0">
                          <a:effectLst/>
                        </a:rPr>
                        <a:t> </a:t>
                      </a:r>
                      <a:endParaRPr lang="fr-FR" sz="2400" dirty="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dirty="0">
                          <a:effectLst/>
                        </a:rPr>
                        <a:t> </a:t>
                      </a:r>
                      <a:endParaRPr lang="fr-FR" sz="2400" dirty="0">
                        <a:effectLst/>
                        <a:latin typeface="Calibri"/>
                        <a:ea typeface="Calibri"/>
                        <a:cs typeface="Times New Roman"/>
                      </a:endParaRPr>
                    </a:p>
                  </a:txBody>
                  <a:tcPr marL="68580" marR="68580" marT="0" marB="0"/>
                </a:tc>
                <a:tc>
                  <a:txBody>
                    <a:bodyPr/>
                    <a:lstStyle/>
                    <a:p>
                      <a:pPr marL="222885">
                        <a:lnSpc>
                          <a:spcPct val="115000"/>
                        </a:lnSpc>
                        <a:spcAft>
                          <a:spcPts val="0"/>
                        </a:spcAft>
                      </a:pPr>
                      <a:r>
                        <a:rPr lang="en-US" sz="1600" dirty="0">
                          <a:effectLst/>
                        </a:rPr>
                        <a:t> </a:t>
                      </a:r>
                      <a:endParaRPr lang="fr-F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effectLst/>
                        </a:rPr>
                        <a:t> </a:t>
                      </a:r>
                      <a:endParaRPr lang="fr-FR"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366526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1775</TotalTime>
  <Words>2498</Words>
  <Application>Microsoft Macintosh PowerPoint</Application>
  <PresentationFormat>Présentation à l'écran (4:3)</PresentationFormat>
  <Paragraphs>517</Paragraphs>
  <Slides>61</Slides>
  <Notes>8</Notes>
  <HiddenSlides>1</HiddenSlides>
  <MMClips>2</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Thème Office</vt:lpstr>
      <vt:lpstr>Présentation PowerPoint</vt:lpstr>
      <vt:lpstr>Ultrasons transrectaux pour le traitement du cancer de la prostate </vt:lpstr>
      <vt:lpstr>Ultrasons transrectaux pour le traitement du cancer de la prostate </vt:lpstr>
      <vt:lpstr>Les ultrasons focalisés de haute intensité (HIFU)</vt:lpstr>
      <vt:lpstr>2000 – 2004 Ablatherm® Maxis</vt:lpstr>
      <vt:lpstr>Intended use of Ablatherm®</vt:lpstr>
      <vt:lpstr>Principe de l’Ablatherm®</vt:lpstr>
      <vt:lpstr>Première intention, ablation totale</vt:lpstr>
      <vt:lpstr>Première intention, ablation totale</vt:lpstr>
      <vt:lpstr>Evaluation rapide de l’efficacité du traitement </vt:lpstr>
      <vt:lpstr>Le traitement peut être répété</vt:lpstr>
      <vt:lpstr>Taux de survie après HIFU à 10 ans</vt:lpstr>
      <vt:lpstr>Influence du risque avant HIFU sur le taux de survie sans progression biochimique après HIFU </vt:lpstr>
      <vt:lpstr>Pas une impasse thérapeutique!</vt:lpstr>
      <vt:lpstr>Effets secondaires</vt:lpstr>
      <vt:lpstr>Première intention, ablation totale</vt:lpstr>
      <vt:lpstr>Prostate cancer management evolution</vt:lpstr>
      <vt:lpstr>Présentation PowerPoint</vt:lpstr>
      <vt:lpstr>Focal One®, dispositif HIFU de dernière génération pour le traitement du cancer de la prostate, permet le traitement focal.</vt:lpstr>
      <vt:lpstr>Guidage par biopsies 3D transpérineales</vt:lpstr>
      <vt:lpstr>Contrôle Sonovue aprés traitement bifocal guidé par IRM et biopsies transpérineales </vt:lpstr>
      <vt:lpstr> Evaluation du résultat à moyen terme  </vt:lpstr>
      <vt:lpstr>Ultrasons transrectaux pour le traitement du cancer de la prostate </vt:lpstr>
      <vt:lpstr>Les conditions du traitement focal</vt:lpstr>
      <vt:lpstr>2.1. Cartographie tumorale</vt:lpstr>
      <vt:lpstr>Cartographie tumorale</vt:lpstr>
      <vt:lpstr>2.1. Cartographie tumorale</vt:lpstr>
      <vt:lpstr>Détection tumorale</vt:lpstr>
      <vt:lpstr>Base CLARA-P</vt:lpstr>
      <vt:lpstr>Taux de détection</vt:lpstr>
      <vt:lpstr>Détection tumorale</vt:lpstr>
      <vt:lpstr>IRM avant biopsie</vt:lpstr>
      <vt:lpstr>2.1. Cartographie tumorale</vt:lpstr>
      <vt:lpstr>Evaluation du volume tumoral</vt:lpstr>
      <vt:lpstr>Evaluation du volume tumoral</vt:lpstr>
      <vt:lpstr>Présentation PowerPoint</vt:lpstr>
      <vt:lpstr>Présentation PowerPoint</vt:lpstr>
      <vt:lpstr>2.1. Cartographie tumorale</vt:lpstr>
      <vt:lpstr>Le problème de la marge</vt:lpstr>
      <vt:lpstr>Présentation PowerPoint</vt:lpstr>
      <vt:lpstr>Résultats</vt:lpstr>
      <vt:lpstr>2.1. Cartographie tumorale</vt:lpstr>
      <vt:lpstr>CAD en IRM de prostate</vt:lpstr>
      <vt:lpstr>CAD en IRM de prostate</vt:lpstr>
      <vt:lpstr>CAD en IRM de prostate</vt:lpstr>
      <vt:lpstr>Présentation PowerPoint</vt:lpstr>
      <vt:lpstr>Présentation PowerPoint</vt:lpstr>
      <vt:lpstr>Présentation PowerPoint</vt:lpstr>
      <vt:lpstr>Techniques élastographiques</vt:lpstr>
      <vt:lpstr>Présentation PowerPoint</vt:lpstr>
      <vt:lpstr>Présentation PowerPoint</vt:lpstr>
      <vt:lpstr>2.2. Evaluation de la destruction tissulaire</vt:lpstr>
      <vt:lpstr>Evaluation de la destruction tissulaire</vt:lpstr>
      <vt:lpstr>Evaluation de la destruction tumorale</vt:lpstr>
      <vt:lpstr>Evaluation de la destruction tumorale</vt:lpstr>
      <vt:lpstr>Evaluation de la zone de nécrose</vt:lpstr>
      <vt:lpstr>Evaluation de la zone de nécrose</vt:lpstr>
      <vt:lpstr>Présentation PowerPoint</vt:lpstr>
      <vt:lpstr>2.3. Conclusion</vt:lpstr>
      <vt:lpstr>Traitement focal</vt:lpstr>
      <vt:lpstr>Présentation PowerPoint</vt:lpstr>
    </vt:vector>
  </TitlesOfParts>
  <Company>Inserm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Cyril Lafon</dc:creator>
  <cp:lastModifiedBy>Cyril Lafon</cp:lastModifiedBy>
  <cp:revision>81</cp:revision>
  <dcterms:created xsi:type="dcterms:W3CDTF">2015-09-15T09:45:59Z</dcterms:created>
  <dcterms:modified xsi:type="dcterms:W3CDTF">2016-02-10T13:43:50Z</dcterms:modified>
</cp:coreProperties>
</file>